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957" r:id="rId1"/>
    <p:sldMasterId id="2147483958" r:id="rId2"/>
    <p:sldMasterId id="2147483959" r:id="rId3"/>
    <p:sldMasterId id="2147483960" r:id="rId4"/>
    <p:sldMasterId id="2147483961" r:id="rId5"/>
  </p:sldMasterIdLst>
  <p:notesMasterIdLst>
    <p:notesMasterId r:id="rId34"/>
  </p:notesMasterIdLst>
  <p:handoutMasterIdLst>
    <p:handoutMasterId r:id="rId35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85" r:id="rId13"/>
    <p:sldId id="265" r:id="rId14"/>
    <p:sldId id="266" r:id="rId15"/>
    <p:sldId id="264" r:id="rId16"/>
    <p:sldId id="267" r:id="rId17"/>
    <p:sldId id="268" r:id="rId18"/>
    <p:sldId id="286" r:id="rId19"/>
    <p:sldId id="270" r:id="rId20"/>
    <p:sldId id="272" r:id="rId21"/>
    <p:sldId id="287" r:id="rId22"/>
    <p:sldId id="275" r:id="rId23"/>
    <p:sldId id="276" r:id="rId24"/>
    <p:sldId id="279" r:id="rId25"/>
    <p:sldId id="280" r:id="rId26"/>
    <p:sldId id="288" r:id="rId27"/>
    <p:sldId id="282" r:id="rId28"/>
    <p:sldId id="290" r:id="rId29"/>
    <p:sldId id="291" r:id="rId30"/>
    <p:sldId id="292" r:id="rId31"/>
    <p:sldId id="284" r:id="rId32"/>
    <p:sldId id="289" r:id="rId33"/>
  </p:sldIdLst>
  <p:sldSz cx="12192000" cy="6858000"/>
  <p:notesSz cx="6858000" cy="9144000"/>
  <p:embeddedFontLst>
    <p:embeddedFont>
      <p:font typeface="던파 비트비트체 v2" panose="02040503000000000000" pitchFamily="18" charset="-127"/>
      <p:regular r:id="rId36"/>
    </p:embeddedFont>
    <p:embeddedFont>
      <p:font typeface="맑은 고딕" panose="020B0503020000020004" pitchFamily="50" charset="-127"/>
      <p:regular r:id="rId37"/>
      <p:bold r:id="rId38"/>
    </p:embeddedFont>
    <p:embeddedFont>
      <p:font typeface="배달의민족 주아" panose="02020603020101020101" pitchFamily="18" charset="-127"/>
      <p:regular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3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42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font" Target="fonts/font2.fntdata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1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handoutMaster" Target="handoutMasters/handoutMaster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035" cy="3086735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28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  <p:sldLayoutId id="2147483925" r:id="rId2"/>
    <p:sldLayoutId id="2147483926" r:id="rId3"/>
    <p:sldLayoutId id="2147483927" r:id="rId4"/>
    <p:sldLayoutId id="2147483928" r:id="rId5"/>
    <p:sldLayoutId id="2147483929" r:id="rId6"/>
    <p:sldLayoutId id="2147483930" r:id="rId7"/>
    <p:sldLayoutId id="2147483931" r:id="rId8"/>
    <p:sldLayoutId id="2147483932" r:id="rId9"/>
    <p:sldLayoutId id="2147483933" r:id="rId10"/>
    <p:sldLayoutId id="2147483934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8" r:id="rId4"/>
    <p:sldLayoutId id="2147483939" r:id="rId5"/>
    <p:sldLayoutId id="2147483940" r:id="rId6"/>
    <p:sldLayoutId id="2147483941" r:id="rId7"/>
    <p:sldLayoutId id="2147483942" r:id="rId8"/>
    <p:sldLayoutId id="2147483943" r:id="rId9"/>
    <p:sldLayoutId id="2147483944" r:id="rId10"/>
    <p:sldLayoutId id="2147483945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/>
            <a:r>
              <a:rPr>
                <a:latin typeface="맑은 고딕" charset="0"/>
                <a:ea typeface="맑은 고딕" charset="0"/>
              </a:rPr>
              <a:t>마스터 텍스트 스타일 편집</a:t>
            </a:r>
          </a:p>
          <a:p>
            <a:pPr marL="685800" lvl="1" indent="-22860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lvl="2" indent="-22860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lvl="3" indent="-22860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lvl="4" indent="-22860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24-06-03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34.png"/><Relationship Id="rId7" Type="http://schemas.openxmlformats.org/officeDocument/2006/relationships/image" Target="../media/image4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20650" y="4782820"/>
            <a:ext cx="6791325" cy="103251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>
              <a:buFontTx/>
              <a:buNone/>
            </a:pPr>
            <a:r>
              <a:rPr lang="ko-KR" altLang="en-US">
                <a:solidFill>
                  <a:schemeClr val="bg1"/>
                </a:solidFill>
                <a:latin typeface="던파 비트비트체 v2" charset="0"/>
                <a:ea typeface="던파 비트비트체 v2" charset="0"/>
              </a:rPr>
              <a:t>게임 분류모델 제작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362585" y="6280150"/>
            <a:ext cx="3286760" cy="57277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>
              <a:buFontTx/>
              <a:buNone/>
            </a:pPr>
            <a:r>
              <a:rPr lang="ko-KR" altLang="en-US" sz="1945">
                <a:solidFill>
                  <a:schemeClr val="bg1"/>
                </a:solidFill>
                <a:latin typeface="던파 비트비트체 v2" charset="0"/>
                <a:ea typeface="던파 비트비트체 v2" charset="0"/>
              </a:rPr>
              <a:t>4조: 구본현, 김동현, 김성학</a:t>
            </a:r>
          </a:p>
        </p:txBody>
      </p:sp>
      <p:sp>
        <p:nvSpPr>
          <p:cNvPr id="4" name="부제목 75"/>
          <p:cNvSpPr txBox="1">
            <a:spLocks noGrp="1"/>
          </p:cNvSpPr>
          <p:nvPr/>
        </p:nvSpPr>
        <p:spPr>
          <a:xfrm>
            <a:off x="262890" y="4340860"/>
            <a:ext cx="2708275" cy="57277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bg1"/>
                </a:solidFill>
                <a:latin typeface="던파 비트비트체 v2" charset="0"/>
                <a:ea typeface="던파 비트비트체 v2" charset="0"/>
              </a:rPr>
              <a:t>미니프로젝트_03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68910" y="0"/>
            <a:ext cx="11423015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4400" dirty="0">
                <a:latin typeface="던파 비트비트체 v2" charset="0"/>
                <a:ea typeface="던파 비트비트체 v2" charset="0"/>
              </a:rPr>
              <a:t>2-1 데이터 수집 사이트 선정 </a:t>
            </a:r>
            <a:r>
              <a:rPr lang="ko-KR" altLang="en-US" sz="2400" dirty="0" err="1">
                <a:latin typeface="던파 비트비트체 v2" charset="0"/>
                <a:ea typeface="던파 비트비트체 v2" charset="0"/>
              </a:rPr>
              <a:t>모바일인덱스</a:t>
            </a:r>
            <a:r>
              <a:rPr lang="ko-KR" altLang="en-US" sz="2400" dirty="0">
                <a:latin typeface="던파 비트비트체 v2" charset="0"/>
                <a:ea typeface="던파 비트비트체 v2" charset="0"/>
              </a:rPr>
              <a:t> GAME</a:t>
            </a:r>
            <a:r>
              <a:rPr lang="ko-KR" altLang="en-US" sz="4400" dirty="0">
                <a:latin typeface="던파 비트비트체 v2" charset="0"/>
                <a:ea typeface="던파 비트비트체 v2" charset="0"/>
              </a:rPr>
              <a:t> 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107950" y="5604510"/>
            <a:ext cx="10892155" cy="12369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장점: </a:t>
            </a:r>
            <a:r>
              <a:rPr lang="ko-KR" altLang="en-US" sz="2800" dirty="0" err="1">
                <a:latin typeface="배달의민족 주아" charset="0"/>
                <a:ea typeface="배달의민족 주아" charset="0"/>
              </a:rPr>
              <a:t>크롤링에</a:t>
            </a:r>
            <a:r>
              <a:rPr lang="ko-KR" altLang="en-US" sz="2800" dirty="0">
                <a:latin typeface="배달의민족 주아" charset="0"/>
                <a:ea typeface="배달의민족 주아" charset="0"/>
              </a:rPr>
              <a:t> 유리하고 로그인이 </a:t>
            </a:r>
            <a:r>
              <a:rPr lang="ko-KR" altLang="en-US" sz="2800" dirty="0" err="1">
                <a:latin typeface="배달의민족 주아" charset="0"/>
                <a:ea typeface="배달의민족 주아" charset="0"/>
              </a:rPr>
              <a:t>필요없음</a:t>
            </a:r>
            <a:r>
              <a:rPr lang="ko-KR" altLang="en-US" sz="2800" dirty="0">
                <a:latin typeface="배달의민족 주아" charset="0"/>
                <a:ea typeface="배달의민족 주아" charset="0"/>
              </a:rPr>
              <a:t>.</a:t>
            </a:r>
          </a:p>
          <a:p>
            <a:pPr marL="228600" indent="-228600"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단점: 자료가 상대적으로 부족해 추가적인 조치가 필요.</a:t>
            </a:r>
          </a:p>
        </p:txBody>
      </p:sp>
      <p:pic>
        <p:nvPicPr>
          <p:cNvPr id="4" name="그림 35" descr="C:/Users/nelig/AppData/Roaming/PolarisOffice/ETemp/35232_15798928/fImage202325222147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" y="1389380"/>
            <a:ext cx="6997700" cy="4072890"/>
          </a:xfrm>
          <a:prstGeom prst="rect">
            <a:avLst/>
          </a:prstGeom>
          <a:noFill/>
        </p:spPr>
      </p:pic>
      <p:pic>
        <p:nvPicPr>
          <p:cNvPr id="5" name="그림 36" descr="C:/Users/nelig/AppData/Roaming/PolarisOffice/ETemp/35232_15798928/fImage120854223935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" t="-288" r="50489" b="288"/>
          <a:stretch>
            <a:fillRect/>
          </a:stretch>
        </p:blipFill>
        <p:spPr>
          <a:xfrm>
            <a:off x="7505700" y="1447800"/>
            <a:ext cx="3490595" cy="3958590"/>
          </a:xfrm>
          <a:prstGeom prst="rect">
            <a:avLst/>
          </a:prstGeom>
          <a:noFill/>
        </p:spPr>
      </p:pic>
      <p:sp>
        <p:nvSpPr>
          <p:cNvPr id="6" name="도형 37"/>
          <p:cNvSpPr>
            <a:spLocks/>
          </p:cNvSpPr>
          <p:nvPr/>
        </p:nvSpPr>
        <p:spPr>
          <a:xfrm>
            <a:off x="7809230" y="4669155"/>
            <a:ext cx="619125" cy="467995"/>
          </a:xfrm>
          <a:prstGeom prst="rect">
            <a:avLst/>
          </a:prstGeom>
          <a:noFill/>
          <a:ln w="38100" cap="flat" cmpd="sng">
            <a:solidFill>
              <a:schemeClr val="accent2">
                <a:lumMod val="75000"/>
                <a:lumOff val="0"/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4073525" y="2172970"/>
            <a:ext cx="4028440" cy="42951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ctr">
              <a:buFontTx/>
              <a:buNone/>
            </a:pPr>
            <a:endParaRPr lang="ko-KR" altLang="en-US" sz="2800">
              <a:latin typeface="배달의민족 주아" charset="0"/>
              <a:ea typeface="배달의민족 주아" charset="0"/>
            </a:endParaRPr>
          </a:p>
          <a:p>
            <a:pPr marL="228600" indent="-228600" algn="ctr">
              <a:buFontTx/>
              <a:buNone/>
            </a:pPr>
            <a:r>
              <a:rPr lang="ko-KR" altLang="en-US" sz="2800">
                <a:latin typeface="배달의민족 주아" charset="0"/>
                <a:ea typeface="배달의민족 주아" charset="0"/>
              </a:rPr>
              <a:t>2020년부터</a:t>
            </a:r>
          </a:p>
          <a:p>
            <a:pPr marL="228600" indent="-228600" algn="ctr">
              <a:buFontTx/>
              <a:buNone/>
            </a:pPr>
            <a:r>
              <a:rPr lang="ko-KR" altLang="en-US" sz="2800">
                <a:latin typeface="배달의민족 주아" charset="0"/>
                <a:ea typeface="배달의민족 주아" charset="0"/>
              </a:rPr>
              <a:t>2024년까지</a:t>
            </a:r>
          </a:p>
          <a:p>
            <a:pPr marL="228600" indent="-228600" algn="ctr">
              <a:buFontTx/>
              <a:buNone/>
            </a:pPr>
            <a:r>
              <a:rPr lang="ko-KR" altLang="en-US" sz="2800">
                <a:solidFill>
                  <a:schemeClr val="accent5">
                    <a:lumMod val="75000"/>
                    <a:lumOff val="0"/>
                  </a:schemeClr>
                </a:solidFill>
                <a:latin typeface="배달의민족 주아" charset="0"/>
                <a:ea typeface="배달의민족 주아" charset="0"/>
              </a:rPr>
              <a:t>3개월 단위</a:t>
            </a:r>
            <a:r>
              <a:rPr lang="ko-KR" altLang="en-US" sz="2800">
                <a:latin typeface="배달의민족 주아" charset="0"/>
                <a:ea typeface="배달의민족 주아" charset="0"/>
              </a:rPr>
              <a:t>로</a:t>
            </a:r>
          </a:p>
          <a:p>
            <a:pPr marL="228600" indent="-228600" algn="ctr">
              <a:buFontTx/>
              <a:buNone/>
            </a:pPr>
            <a:r>
              <a:rPr lang="ko-KR" altLang="en-US" sz="2800">
                <a:latin typeface="배달의민족 주아" charset="0"/>
                <a:ea typeface="배달의민족 주아" charset="0"/>
              </a:rPr>
              <a:t>게임 데이터</a:t>
            </a:r>
          </a:p>
          <a:p>
            <a:pPr marL="228600" indent="-228600" algn="ctr">
              <a:buFontTx/>
              <a:buNone/>
            </a:pPr>
            <a:r>
              <a:rPr lang="ko-KR" altLang="en-US" sz="2800">
                <a:solidFill>
                  <a:schemeClr val="accent5">
                    <a:lumMod val="75000"/>
                    <a:lumOff val="0"/>
                  </a:schemeClr>
                </a:solidFill>
                <a:latin typeface="배달의민족 주아" charset="0"/>
                <a:ea typeface="배달의민족 주아" charset="0"/>
              </a:rPr>
              <a:t>최대 100</a:t>
            </a:r>
            <a:r>
              <a:rPr lang="ko-KR" altLang="en-US" sz="2800">
                <a:latin typeface="배달의민족 주아" charset="0"/>
                <a:ea typeface="배달의민족 주아" charset="0"/>
              </a:rPr>
              <a:t>개씩 수집</a:t>
            </a:r>
          </a:p>
        </p:txBody>
      </p:sp>
      <p:pic>
        <p:nvPicPr>
          <p:cNvPr id="4" name="그림 50" descr="C:/Users/nelig/AppData/Roaming/PolarisOffice/ETemp/35232_15798928/fImage23461235696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155" y="1572260"/>
            <a:ext cx="3622040" cy="5047615"/>
          </a:xfrm>
          <a:prstGeom prst="rect">
            <a:avLst/>
          </a:prstGeom>
          <a:noFill/>
        </p:spPr>
      </p:pic>
      <p:pic>
        <p:nvPicPr>
          <p:cNvPr id="5" name="그림 51" descr="C:/Users/nelig/AppData/Roaming/PolarisOffice/ETemp/35232_15798928/fImage23299236446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70" y="1599565"/>
            <a:ext cx="3761740" cy="5055235"/>
          </a:xfrm>
          <a:prstGeom prst="rect">
            <a:avLst/>
          </a:prstGeom>
          <a:noFill/>
        </p:spPr>
      </p:pic>
      <p:sp>
        <p:nvSpPr>
          <p:cNvPr id="6" name="도형 52"/>
          <p:cNvSpPr>
            <a:spLocks/>
          </p:cNvSpPr>
          <p:nvPr/>
        </p:nvSpPr>
        <p:spPr>
          <a:xfrm>
            <a:off x="1715770" y="1974850"/>
            <a:ext cx="689610" cy="395605"/>
          </a:xfrm>
          <a:prstGeom prst="rect">
            <a:avLst/>
          </a:prstGeom>
          <a:noFill/>
          <a:ln w="38100" cap="flat" cmpd="sng">
            <a:solidFill>
              <a:schemeClr val="accent5">
                <a:lumMod val="75000"/>
                <a:lumOff val="0"/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도형 53"/>
          <p:cNvSpPr>
            <a:spLocks/>
          </p:cNvSpPr>
          <p:nvPr/>
        </p:nvSpPr>
        <p:spPr>
          <a:xfrm>
            <a:off x="9339580" y="2034540"/>
            <a:ext cx="689610" cy="395605"/>
          </a:xfrm>
          <a:prstGeom prst="rect">
            <a:avLst/>
          </a:prstGeom>
          <a:noFill/>
          <a:ln w="38100" cap="flat" cmpd="sng">
            <a:solidFill>
              <a:schemeClr val="accent5">
                <a:lumMod val="75000"/>
                <a:lumOff val="0"/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DE3C9E8-975F-C3D5-1C7D-6D78F28AED12}"/>
              </a:ext>
            </a:extLst>
          </p:cNvPr>
          <p:cNvSpPr txBox="1">
            <a:spLocks/>
          </p:cNvSpPr>
          <p:nvPr/>
        </p:nvSpPr>
        <p:spPr>
          <a:xfrm>
            <a:off x="168910" y="0"/>
            <a:ext cx="11423015" cy="1327150"/>
          </a:xfrm>
          <a:prstGeom prst="rect">
            <a:avLst/>
          </a:prstGeom>
        </p:spPr>
        <p:txBody>
          <a:bodyPr vert="horz" wrap="square" lIns="91440" tIns="45720" rIns="91440" bIns="45720" numCol="1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>
                <a:latin typeface="던파 비트비트체 v2" charset="0"/>
                <a:ea typeface="던파 비트비트체 v2" charset="0"/>
              </a:rPr>
              <a:t>2-1 데이터 수집 사이트 선정 </a:t>
            </a:r>
            <a:r>
              <a:rPr lang="ko-KR" altLang="en-US" sz="2400">
                <a:latin typeface="던파 비트비트체 v2" charset="0"/>
                <a:ea typeface="던파 비트비트체 v2" charset="0"/>
              </a:rPr>
              <a:t>모바일인덱스 GAME</a:t>
            </a:r>
            <a:r>
              <a:rPr lang="ko-KR" altLang="en-US">
                <a:latin typeface="던파 비트비트체 v2" charset="0"/>
                <a:ea typeface="던파 비트비트체 v2" charset="0"/>
              </a:rPr>
              <a:t> </a:t>
            </a:r>
            <a:endParaRPr lang="ko-KR" altLang="en-US" dirty="0">
              <a:latin typeface="던파 비트비트체 v2" charset="0"/>
              <a:ea typeface="던파 비트비트체 v2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7907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4400">
                <a:latin typeface="던파 비트비트체 v2" charset="0"/>
                <a:ea typeface="던파 비트비트체 v2" charset="0"/>
              </a:rPr>
              <a:t>2-2 크롤링한 자료(이미지)</a:t>
            </a:r>
          </a:p>
        </p:txBody>
      </p:sp>
      <p:pic>
        <p:nvPicPr>
          <p:cNvPr id="3" name="그림 38" descr="C:/Users/nelig/AppData/Roaming/PolarisOffice/ETemp/35232_15798928/fImage939370225570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736"/>
          <a:stretch>
            <a:fillRect/>
          </a:stretch>
        </p:blipFill>
        <p:spPr>
          <a:xfrm>
            <a:off x="5918200" y="1400810"/>
            <a:ext cx="6269355" cy="4175125"/>
          </a:xfrm>
          <a:prstGeom prst="rect">
            <a:avLst/>
          </a:prstGeom>
          <a:noFill/>
        </p:spPr>
      </p:pic>
      <p:pic>
        <p:nvPicPr>
          <p:cNvPr id="4" name="그림 40" descr="C:/Users/nelig/AppData/Roaming/PolarisOffice/ETemp/35232_15798928/fImage974322227814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" y="1400810"/>
            <a:ext cx="5906770" cy="4225925"/>
          </a:xfrm>
          <a:prstGeom prst="rect">
            <a:avLst/>
          </a:prstGeom>
          <a:noFill/>
        </p:spPr>
      </p:pic>
      <p:sp>
        <p:nvSpPr>
          <p:cNvPr id="5" name="내용 개체 틀 41"/>
          <p:cNvSpPr txBox="1">
            <a:spLocks noGrp="1"/>
          </p:cNvSpPr>
          <p:nvPr>
            <p:ph idx="2"/>
          </p:nvPr>
        </p:nvSpPr>
        <p:spPr>
          <a:xfrm>
            <a:off x="177165" y="5976620"/>
            <a:ext cx="11857990" cy="58483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앱 내부 이미지 2개씩 확보 후 게임 카테고리 별로 분류</a:t>
            </a:r>
          </a:p>
        </p:txBody>
      </p:sp>
      <p:sp>
        <p:nvSpPr>
          <p:cNvPr id="6" name="도형 42"/>
          <p:cNvSpPr>
            <a:spLocks/>
          </p:cNvSpPr>
          <p:nvPr/>
        </p:nvSpPr>
        <p:spPr>
          <a:xfrm>
            <a:off x="34925" y="2591435"/>
            <a:ext cx="5218430" cy="2242185"/>
          </a:xfrm>
          <a:prstGeom prst="rect">
            <a:avLst/>
          </a:prstGeom>
          <a:noFill/>
          <a:ln w="38100" cap="flat" cmpd="sng">
            <a:solidFill>
              <a:schemeClr val="accent5">
                <a:lumMod val="75000"/>
                <a:lumOff val="0"/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도형 46"/>
          <p:cNvSpPr>
            <a:spLocks/>
          </p:cNvSpPr>
          <p:nvPr/>
        </p:nvSpPr>
        <p:spPr>
          <a:xfrm>
            <a:off x="6445250" y="1530985"/>
            <a:ext cx="325755" cy="349250"/>
          </a:xfrm>
          <a:prstGeom prst="rect">
            <a:avLst/>
          </a:prstGeom>
          <a:noFill/>
          <a:ln w="38100" cap="flat" cmpd="sng">
            <a:solidFill>
              <a:schemeClr val="accent5">
                <a:lumMod val="75000"/>
                <a:lumOff val="0"/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6891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4400">
                <a:latin typeface="던파 비트비트체 v2" charset="0"/>
                <a:ea typeface="던파 비트비트체 v2" charset="0"/>
              </a:rPr>
              <a:t>2-3 크롤링한 자료(텍스트, 수치)</a:t>
            </a:r>
          </a:p>
        </p:txBody>
      </p:sp>
      <p:pic>
        <p:nvPicPr>
          <p:cNvPr id="4" name="그림 47" descr="C:/Users/nelig/AppData/Roaming/PolarisOffice/ETemp/35232_15798928/fImage60896231328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1454785"/>
            <a:ext cx="6487795" cy="3670300"/>
          </a:xfrm>
          <a:prstGeom prst="rect">
            <a:avLst/>
          </a:prstGeom>
          <a:noFill/>
        </p:spPr>
      </p:pic>
      <p:pic>
        <p:nvPicPr>
          <p:cNvPr id="5" name="그림 48" descr="C:/Users/nelig/AppData/Roaming/PolarisOffice/ETemp/35232_15798928/fImage2218723268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1465" y="1459230"/>
            <a:ext cx="5542280" cy="4029075"/>
          </a:xfrm>
          <a:prstGeom prst="rect">
            <a:avLst/>
          </a:prstGeom>
          <a:noFill/>
        </p:spPr>
      </p:pic>
      <p:sp>
        <p:nvSpPr>
          <p:cNvPr id="6" name="내용 개체 틀 49"/>
          <p:cNvSpPr txBox="1">
            <a:spLocks noGrp="1"/>
          </p:cNvSpPr>
          <p:nvPr/>
        </p:nvSpPr>
        <p:spPr>
          <a:xfrm>
            <a:off x="177165" y="5781040"/>
            <a:ext cx="11259185" cy="10604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각 시기별 100개의 게임 데이터를 모아 데이터프레임으로 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저장 후 훈련데이터로 활용.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01600" y="123825"/>
            <a:ext cx="3601720" cy="132778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rtl="0">
              <a:buFontTx/>
              <a:buNone/>
            </a:pPr>
            <a:r>
              <a:rPr lang="ko-KR" altLang="en-US" sz="32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3: 데이터 전처리</a:t>
            </a:r>
          </a:p>
        </p:txBody>
      </p:sp>
      <p:sp>
        <p:nvSpPr>
          <p:cNvPr id="3" name="내용 개체 틀 1"/>
          <p:cNvSpPr txBox="1">
            <a:spLocks noGrp="1"/>
          </p:cNvSpPr>
          <p:nvPr>
            <p:ph idx="2"/>
          </p:nvPr>
        </p:nvSpPr>
        <p:spPr>
          <a:xfrm>
            <a:off x="175260" y="1757680"/>
            <a:ext cx="3571875" cy="499237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3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-이미지 증식</a:t>
            </a: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24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-카테고리 </a:t>
            </a:r>
            <a:r>
              <a:rPr lang="ko-KR" altLang="en-US" sz="2400" dirty="0" err="1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재분류</a:t>
            </a:r>
            <a:endParaRPr lang="ko-KR" altLang="en-US" sz="24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24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  <p:pic>
        <p:nvPicPr>
          <p:cNvPr id="4" name="그림 12" descr="C:/Users/nelig/AppData/Roaming/PolarisOffice/ETemp/35232_15798928/fImage149536208996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555" y="-635"/>
            <a:ext cx="8384540" cy="685355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5875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3200" dirty="0">
                <a:latin typeface="던파 비트비트체 v2" charset="0"/>
                <a:ea typeface="던파 비트비트체 v2" charset="0"/>
              </a:rPr>
              <a:t>3-1 </a:t>
            </a:r>
            <a:r>
              <a:rPr lang="ko-KR" altLang="en-US" sz="3200" dirty="0" err="1">
                <a:latin typeface="던파 비트비트체 v2" charset="0"/>
                <a:ea typeface="던파 비트비트체 v2" charset="0"/>
              </a:rPr>
              <a:t>Image</a:t>
            </a:r>
            <a:r>
              <a:rPr lang="ko-KR" altLang="en-US" sz="3200" dirty="0">
                <a:latin typeface="던파 비트비트체 v2" charset="0"/>
                <a:ea typeface="던파 비트비트체 v2" charset="0"/>
              </a:rPr>
              <a:t> </a:t>
            </a:r>
            <a:r>
              <a:rPr lang="ko-KR" altLang="en-US" sz="3200" dirty="0" err="1">
                <a:latin typeface="던파 비트비트체 v2" charset="0"/>
                <a:ea typeface="던파 비트비트체 v2" charset="0"/>
              </a:rPr>
              <a:t>generator를</a:t>
            </a:r>
            <a:r>
              <a:rPr lang="ko-KR" altLang="en-US" sz="3200" dirty="0">
                <a:latin typeface="던파 비트비트체 v2" charset="0"/>
                <a:ea typeface="던파 비트비트체 v2" charset="0"/>
              </a:rPr>
              <a:t> 활용한 이미지 증강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219710" y="5966142"/>
            <a:ext cx="10892155" cy="56324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ctr"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이미지를 변형한 복사본을 통해 자료를 늘렸다.</a:t>
            </a:r>
          </a:p>
        </p:txBody>
      </p:sp>
      <p:pic>
        <p:nvPicPr>
          <p:cNvPr id="4" name="그림 54" descr="C:/Users/nelig/AppData/Roaming/PolarisOffice/ETemp/35232_15798928/fImage4977123949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" y="1416685"/>
            <a:ext cx="7280910" cy="4079875"/>
          </a:xfrm>
          <a:prstGeom prst="rect">
            <a:avLst/>
          </a:prstGeom>
          <a:noFill/>
        </p:spPr>
      </p:pic>
      <p:pic>
        <p:nvPicPr>
          <p:cNvPr id="5" name="그림 55" descr="C:/Users/nelig/AppData/Roaming/PolarisOffice/ETemp/35232_15798928/fImage277594240299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670" y="1146175"/>
            <a:ext cx="4500245" cy="46126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5875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3200" dirty="0">
                <a:latin typeface="던파 비트비트체 v2" charset="0"/>
                <a:ea typeface="던파 비트비트체 v2" charset="0"/>
              </a:rPr>
              <a:t>3-2 카테고리 </a:t>
            </a:r>
            <a:r>
              <a:rPr lang="ko-KR" altLang="en-US" sz="3200" dirty="0" err="1">
                <a:latin typeface="던파 비트비트체 v2" charset="0"/>
                <a:ea typeface="던파 비트비트체 v2" charset="0"/>
              </a:rPr>
              <a:t>재분류</a:t>
            </a:r>
            <a:endParaRPr lang="ko-KR" altLang="en-US" sz="3200" dirty="0"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162560" y="5608320"/>
            <a:ext cx="11568430" cy="11118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ctr">
              <a:buFontTx/>
              <a:buNone/>
            </a:pPr>
            <a:r>
              <a:rPr lang="ko-KR" altLang="en-US" sz="2800">
                <a:latin typeface="배달의민족 주아" charset="0"/>
                <a:ea typeface="배달의민족 주아" charset="0"/>
              </a:rPr>
              <a:t>한정된 데이터로 </a:t>
            </a:r>
            <a:r>
              <a:rPr lang="ko-KR" altLang="en-US" sz="2800">
                <a:solidFill>
                  <a:schemeClr val="accent5">
                    <a:lumMod val="75000"/>
                    <a:lumOff val="0"/>
                  </a:schemeClr>
                </a:solidFill>
                <a:latin typeface="배달의민족 주아" charset="0"/>
                <a:ea typeface="배달의민족 주아" charset="0"/>
              </a:rPr>
              <a:t>16개 카테고리</a:t>
            </a:r>
            <a:r>
              <a:rPr lang="ko-KR" altLang="en-US" sz="2800">
                <a:latin typeface="배달의민족 주아" charset="0"/>
                <a:ea typeface="배달의민족 주아" charset="0"/>
              </a:rPr>
              <a:t> 중 1개를 구별하는 것은 현실적으로 어렵다.</a:t>
            </a:r>
          </a:p>
          <a:p>
            <a:pPr marL="228600" indent="-228600" algn="ctr">
              <a:buFontTx/>
              <a:buNone/>
            </a:pPr>
            <a:r>
              <a:rPr lang="ko-KR" altLang="en-US" sz="2800">
                <a:latin typeface="배달의민족 주아" charset="0"/>
                <a:ea typeface="배달의민족 주아" charset="0"/>
              </a:rPr>
              <a:t>따라서 비슷한 카테고리끼리 묶어 클래스를 줄임.</a:t>
            </a:r>
          </a:p>
        </p:txBody>
      </p:sp>
      <p:sp>
        <p:nvSpPr>
          <p:cNvPr id="4" name="도형 74"/>
          <p:cNvSpPr>
            <a:spLocks/>
          </p:cNvSpPr>
          <p:nvPr/>
        </p:nvSpPr>
        <p:spPr>
          <a:xfrm>
            <a:off x="424180" y="1533525"/>
            <a:ext cx="4564380" cy="3804285"/>
          </a:xfrm>
          <a:prstGeom prst="round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퍼즐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롤플레잉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액션</a:t>
            </a:r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아케이드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캐주얼</a:t>
            </a:r>
            <a:r>
              <a:rPr lang="ko-KR"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게임</a:t>
            </a:r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시뮬레이션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어드벤처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보드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전략</a:t>
            </a:r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자동차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경주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음악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스포츠</a:t>
            </a:r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교육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퀴즈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카드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단어</a:t>
            </a:r>
            <a:endParaRPr lang="ko-KR" altLang="en-US" sz="26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5" name="텍스트 상자 78"/>
          <p:cNvSpPr txBox="1">
            <a:spLocks/>
          </p:cNvSpPr>
          <p:nvPr/>
        </p:nvSpPr>
        <p:spPr>
          <a:xfrm>
            <a:off x="1742440" y="1696085"/>
            <a:ext cx="1927225" cy="7086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4000">
                <a:solidFill>
                  <a:schemeClr val="accent5">
                    <a:lumMod val="75000"/>
                    <a:lumOff val="0"/>
                  </a:schemeClr>
                </a:solidFill>
                <a:latin typeface="배달의민족 주아" charset="0"/>
                <a:ea typeface="배달의민족 주아" charset="0"/>
              </a:rPr>
              <a:t>BEFORE</a:t>
            </a:r>
            <a:endParaRPr lang="ko-KR" altLang="en-US" sz="4000">
              <a:solidFill>
                <a:schemeClr val="accent5">
                  <a:lumMod val="75000"/>
                  <a:lumOff val="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6" name="도형 79"/>
          <p:cNvSpPr>
            <a:spLocks/>
          </p:cNvSpPr>
          <p:nvPr/>
        </p:nvSpPr>
        <p:spPr>
          <a:xfrm>
            <a:off x="7203440" y="1533525"/>
            <a:ext cx="4564380" cy="3804285"/>
          </a:xfrm>
          <a:prstGeom prst="round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퍼즐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lang="ko-KR"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RPG(롤플레잉 등)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lang="ko-KR"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전략</a:t>
            </a:r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러</a:t>
            </a:r>
            <a:r>
              <a:rPr lang="ko-KR"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닝</a:t>
            </a:r>
            <a:r>
              <a:rPr lang="ko-KR"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(자동차 경주 등)</a:t>
            </a:r>
            <a:endParaRPr lang="ko-KR" altLang="en-US" sz="2600" b="0" i="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/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시뮬레이션</a:t>
            </a:r>
            <a:r>
              <a:rPr sz="2600" b="0" i="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sz="2600" b="0" i="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퀴즈</a:t>
            </a:r>
            <a:endParaRPr lang="ko-KR" altLang="en-US" sz="26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7" name="텍스트 상자 80"/>
          <p:cNvSpPr txBox="1">
            <a:spLocks/>
          </p:cNvSpPr>
          <p:nvPr/>
        </p:nvSpPr>
        <p:spPr>
          <a:xfrm>
            <a:off x="8521700" y="1696085"/>
            <a:ext cx="1927225" cy="7086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sz="4000">
                <a:solidFill>
                  <a:schemeClr val="accent5">
                    <a:lumMod val="75000"/>
                    <a:lumOff val="0"/>
                  </a:schemeClr>
                </a:solidFill>
                <a:latin typeface="배달의민족 주아" charset="0"/>
                <a:ea typeface="배달의민족 주아" charset="0"/>
              </a:rPr>
              <a:t>AFTER</a:t>
            </a:r>
            <a:endParaRPr lang="ko-KR" altLang="en-US" sz="4000">
              <a:solidFill>
                <a:schemeClr val="accent5">
                  <a:lumMod val="75000"/>
                  <a:lumOff val="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7FD9A931-F423-4950-A83E-4F5EBFB7B114}"/>
              </a:ext>
            </a:extLst>
          </p:cNvPr>
          <p:cNvSpPr/>
          <p:nvPr/>
        </p:nvSpPr>
        <p:spPr>
          <a:xfrm>
            <a:off x="5638800" y="3141980"/>
            <a:ext cx="1075055" cy="65214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21920" y="123825"/>
            <a:ext cx="3479800" cy="132778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rtl="0">
              <a:buFontTx/>
              <a:buNone/>
            </a:pPr>
            <a:r>
              <a:rPr lang="ko-KR" altLang="en-US" sz="2800">
                <a:latin typeface="던파 비트비트체 v2" charset="0"/>
                <a:ea typeface="던파 비트비트체 v2" charset="0"/>
              </a:rPr>
              <a:t>4: 모델 제작 및 검증</a:t>
            </a:r>
            <a:endParaRPr lang="ko-KR" altLang="en-US" sz="28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3" name="내용 개체 틀 1"/>
          <p:cNvSpPr txBox="1">
            <a:spLocks noGrp="1"/>
          </p:cNvSpPr>
          <p:nvPr>
            <p:ph idx="2"/>
          </p:nvPr>
        </p:nvSpPr>
        <p:spPr>
          <a:xfrm>
            <a:off x="175260" y="1757680"/>
            <a:ext cx="3571875" cy="499237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3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-CNN</a:t>
            </a: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24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-Resnet</a:t>
            </a: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24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-VGG16</a:t>
            </a:r>
          </a:p>
        </p:txBody>
      </p:sp>
      <p:pic>
        <p:nvPicPr>
          <p:cNvPr id="4" name="그림 11" descr="C:/Users/nelig/AppData/Roaming/PolarisOffice/ETemp/35232_15798928/fImage250957207482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135" y="1270"/>
            <a:ext cx="8435975" cy="687451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9939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dirty="0">
                <a:latin typeface="던파 비트비트체 v2" charset="0"/>
                <a:ea typeface="던파 비트비트체 v2" charset="0"/>
              </a:rPr>
              <a:t>4-1. CNN </a:t>
            </a:r>
          </a:p>
        </p:txBody>
      </p:sp>
      <p:sp>
        <p:nvSpPr>
          <p:cNvPr id="3" name="도형 13"/>
          <p:cNvSpPr>
            <a:spLocks/>
          </p:cNvSpPr>
          <p:nvPr/>
        </p:nvSpPr>
        <p:spPr>
          <a:xfrm>
            <a:off x="200660" y="5482590"/>
            <a:ext cx="11842750" cy="1278255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hangingPunct="1">
              <a:buFontTx/>
              <a:buNone/>
            </a:pPr>
            <a:r>
              <a:rPr lang="ko-KR" sz="26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퍼셉트론 값을 2배 높이고 반으로 나누는 식으로 조정하여 비교분석</a:t>
            </a:r>
            <a:endParaRPr lang="ko-KR" altLang="en-US" sz="260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>
              <a:buFontTx/>
              <a:buNone/>
            </a:pPr>
            <a:r>
              <a:rPr lang="en-US" altLang="ko-KR" sz="26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RELU</a:t>
            </a:r>
            <a:r>
              <a:rPr lang="ko-KR" sz="26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를 활용했으며 드롭아웃을 통해 과적합을 방</a:t>
            </a:r>
            <a:r>
              <a:rPr lang="ko-KR" altLang="en-US" sz="26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지</a:t>
            </a:r>
          </a:p>
        </p:txBody>
      </p:sp>
      <p:pic>
        <p:nvPicPr>
          <p:cNvPr id="4" name="그림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1439545"/>
            <a:ext cx="6180455" cy="3808730"/>
          </a:xfrm>
          <a:prstGeom prst="rect">
            <a:avLst/>
          </a:prstGeom>
          <a:noFill/>
        </p:spPr>
      </p:pic>
      <p:pic>
        <p:nvPicPr>
          <p:cNvPr id="5" name="그림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r="618" b="12656"/>
          <a:stretch>
            <a:fillRect/>
          </a:stretch>
        </p:blipFill>
        <p:spPr>
          <a:xfrm>
            <a:off x="6609080" y="4087495"/>
            <a:ext cx="3777615" cy="1004570"/>
          </a:xfrm>
          <a:prstGeom prst="rect">
            <a:avLst/>
          </a:prstGeom>
          <a:noFill/>
        </p:spPr>
      </p:pic>
      <p:pic>
        <p:nvPicPr>
          <p:cNvPr id="6" name="그림 1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949" b="8388"/>
          <a:stretch>
            <a:fillRect/>
          </a:stretch>
        </p:blipFill>
        <p:spPr>
          <a:xfrm>
            <a:off x="6614795" y="2816860"/>
            <a:ext cx="3771900" cy="1047750"/>
          </a:xfrm>
          <a:prstGeom prst="rect">
            <a:avLst/>
          </a:prstGeom>
          <a:noFill/>
        </p:spPr>
      </p:pic>
      <p:pic>
        <p:nvPicPr>
          <p:cNvPr id="7" name="그림 1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985" y="1628140"/>
            <a:ext cx="3677285" cy="924560"/>
          </a:xfrm>
          <a:prstGeom prst="rect">
            <a:avLst/>
          </a:prstGeom>
          <a:noFill/>
        </p:spPr>
      </p:pic>
      <p:sp>
        <p:nvSpPr>
          <p:cNvPr id="8" name="도형 20"/>
          <p:cNvSpPr>
            <a:spLocks/>
          </p:cNvSpPr>
          <p:nvPr/>
        </p:nvSpPr>
        <p:spPr>
          <a:xfrm>
            <a:off x="10396220" y="1673225"/>
            <a:ext cx="1623060" cy="944245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퍼셉트론 / 2</a:t>
            </a:r>
            <a:endParaRPr lang="ko-KR" altLang="en-US" sz="2200">
              <a:latin typeface="배달의민족 주아" charset="0"/>
              <a:ea typeface="배달의민족 주아" charset="0"/>
            </a:endParaRPr>
          </a:p>
        </p:txBody>
      </p:sp>
      <p:sp>
        <p:nvSpPr>
          <p:cNvPr id="9" name="도형 22"/>
          <p:cNvSpPr>
            <a:spLocks/>
          </p:cNvSpPr>
          <p:nvPr/>
        </p:nvSpPr>
        <p:spPr>
          <a:xfrm>
            <a:off x="10417175" y="2860675"/>
            <a:ext cx="1623060" cy="944245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기본 퍼셉트론 </a:t>
            </a:r>
            <a:endParaRPr lang="ko-KR" altLang="en-US" sz="2200">
              <a:latin typeface="배달의민족 주아" charset="0"/>
              <a:ea typeface="배달의민족 주아" charset="0"/>
            </a:endParaRPr>
          </a:p>
        </p:txBody>
      </p:sp>
      <p:sp>
        <p:nvSpPr>
          <p:cNvPr id="10" name="도형 23"/>
          <p:cNvSpPr>
            <a:spLocks/>
          </p:cNvSpPr>
          <p:nvPr/>
        </p:nvSpPr>
        <p:spPr>
          <a:xfrm>
            <a:off x="10417175" y="4138295"/>
            <a:ext cx="1623060" cy="944245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퍼셉트론 * 2</a:t>
            </a:r>
            <a:endParaRPr lang="ko-KR" altLang="en-US" sz="2200">
              <a:latin typeface="배달의민족 주아" charset="0"/>
              <a:ea typeface="배달의민족 주아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1715728"/>
              </p:ext>
            </p:extLst>
          </p:nvPr>
        </p:nvGraphicFramePr>
        <p:xfrm>
          <a:off x="192405" y="1471930"/>
          <a:ext cx="11846560" cy="392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1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1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61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616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6910"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18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퍼셉</a:t>
                      </a:r>
                      <a:r>
                        <a:rPr lang="ko-KR"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트론</a:t>
                      </a:r>
                      <a:r>
                        <a:rPr lang="ko-KR" sz="2400" b="0" i="0" kern="1200" dirty="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 / 2</a:t>
                      </a:r>
                      <a:endParaRPr lang="ko-KR" altLang="en-US" sz="2400" b="0" i="0" kern="1200" dirty="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퍼셉트론</a:t>
                      </a:r>
                      <a:r>
                        <a:rPr lang="ko-KR" sz="2400" b="0" i="0" kern="1200" dirty="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(</a:t>
                      </a:r>
                      <a:r>
                        <a:rPr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디폴</a:t>
                      </a:r>
                      <a:r>
                        <a:rPr lang="ko-KR"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트</a:t>
                      </a:r>
                      <a:r>
                        <a:rPr lang="ko-KR" sz="2400" b="0" i="0" kern="1200" dirty="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)</a:t>
                      </a:r>
                      <a:endParaRPr lang="ko-KR" altLang="en-US" sz="2400" b="0" i="0" kern="1200" dirty="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퍼셉트론</a:t>
                      </a:r>
                      <a:r>
                        <a:rPr sz="2400" b="0" i="0" kern="1200" dirty="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 * 2</a:t>
                      </a:r>
                      <a:endParaRPr lang="ko-KR" altLang="en-US" sz="2400" b="0" i="0" kern="1200" dirty="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2425"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Image</a:t>
                      </a:r>
                      <a:r>
                        <a:rPr lang="ko-KR" sz="2400" b="0" i="0" kern="1200" dirty="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 </a:t>
                      </a:r>
                      <a:r>
                        <a:rPr lang="ko-KR"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enerator</a:t>
                      </a:r>
                      <a:endParaRPr lang="ko-KR" altLang="en-US" sz="2400" b="0" i="0" kern="1200" dirty="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0" i="0" kern="1200" dirty="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미사용</a:t>
                      </a:r>
                      <a:endParaRPr lang="ko-KR" altLang="en-US" sz="2400" b="0" i="0" kern="1200" dirty="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2425"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Image</a:t>
                      </a:r>
                      <a:r>
                        <a:rPr lang="ko-KR" sz="2400" b="0" i="0" kern="1200" dirty="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 </a:t>
                      </a:r>
                      <a:r>
                        <a:rPr lang="ko-KR" sz="2400" b="0" i="0" kern="1200" dirty="0" err="1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generator</a:t>
                      </a:r>
                      <a:endParaRPr lang="en-US" altLang="ko-KR" sz="2400" b="0" i="0" kern="1200" dirty="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0" i="0" kern="1200" dirty="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사용</a:t>
                      </a:r>
                      <a:endParaRPr lang="ko-KR" altLang="en-US" sz="2400" b="0" i="0" kern="1200" dirty="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도형 6"/>
          <p:cNvSpPr>
            <a:spLocks/>
          </p:cNvSpPr>
          <p:nvPr/>
        </p:nvSpPr>
        <p:spPr>
          <a:xfrm>
            <a:off x="175260" y="5537835"/>
            <a:ext cx="11842115" cy="1277620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-퍼셉트론이 늘어날 수록 정확도가 올라가는 한편 오차도 늘어나고 있다.</a:t>
            </a:r>
            <a:endParaRPr lang="ko-KR" altLang="en-US" sz="2200">
              <a:solidFill>
                <a:srgbClr val="000000"/>
              </a:solidFill>
              <a:latin typeface="배달의민족 주아" charset="0"/>
              <a:ea typeface="배달의민족 주아" charset="0"/>
            </a:endParaRPr>
          </a:p>
          <a:p>
            <a:pPr marL="0" indent="0" algn="l" hangingPunct="1">
              <a:buFontTx/>
              <a:buNone/>
            </a:pPr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-정확도가 가장 높으면서 상대적으로 오차가 적은 </a:t>
            </a:r>
            <a:r>
              <a:rPr lang="ko-KR" sz="2200">
                <a:solidFill>
                  <a:schemeClr val="accent5">
                    <a:lumMod val="75000"/>
                    <a:lumOff val="0"/>
                  </a:schemeClr>
                </a:solidFill>
                <a:latin typeface="배달의민족 주아" charset="0"/>
                <a:ea typeface="배달의민족 주아" charset="0"/>
              </a:rPr>
              <a:t>Image generator 사용하지 않고 퍼셉트론을 두 배로 높인 모델</a:t>
            </a:r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을 최적의 모델로 선정하였다.</a:t>
            </a:r>
            <a:endParaRPr lang="ko-KR" altLang="en-US" sz="2200">
              <a:solidFill>
                <a:srgbClr val="000000"/>
              </a:solidFill>
              <a:latin typeface="배달의민족 주아" charset="0"/>
              <a:ea typeface="배달의민족 주아" charset="0"/>
            </a:endParaRPr>
          </a:p>
        </p:txBody>
      </p:sp>
      <p:pic>
        <p:nvPicPr>
          <p:cNvPr id="5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972" b="3455"/>
          <a:stretch>
            <a:fillRect/>
          </a:stretch>
        </p:blipFill>
        <p:spPr>
          <a:xfrm>
            <a:off x="6811010" y="4087495"/>
            <a:ext cx="1481455" cy="284480"/>
          </a:xfrm>
          <a:prstGeom prst="rect">
            <a:avLst/>
          </a:prstGeom>
          <a:noFill/>
        </p:spPr>
      </p:pic>
      <p:pic>
        <p:nvPicPr>
          <p:cNvPr id="6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28" b="-6695"/>
          <a:stretch>
            <a:fillRect/>
          </a:stretch>
        </p:blipFill>
        <p:spPr>
          <a:xfrm>
            <a:off x="6485890" y="4465320"/>
            <a:ext cx="2026920" cy="314325"/>
          </a:xfrm>
          <a:prstGeom prst="rect">
            <a:avLst/>
          </a:prstGeom>
          <a:noFill/>
        </p:spPr>
      </p:pic>
      <p:pic>
        <p:nvPicPr>
          <p:cNvPr id="7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133" b="6427"/>
          <a:stretch>
            <a:fillRect/>
          </a:stretch>
        </p:blipFill>
        <p:spPr>
          <a:xfrm>
            <a:off x="3757295" y="4057015"/>
            <a:ext cx="1405890" cy="314960"/>
          </a:xfrm>
          <a:prstGeom prst="rect">
            <a:avLst/>
          </a:prstGeom>
          <a:noFill/>
        </p:spPr>
      </p:pic>
      <p:pic>
        <p:nvPicPr>
          <p:cNvPr id="8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07" t="5860"/>
          <a:stretch>
            <a:fillRect/>
          </a:stretch>
        </p:blipFill>
        <p:spPr>
          <a:xfrm>
            <a:off x="3495675" y="4479290"/>
            <a:ext cx="1928495" cy="316865"/>
          </a:xfrm>
          <a:prstGeom prst="rect">
            <a:avLst/>
          </a:prstGeom>
          <a:noFill/>
        </p:spPr>
      </p:pic>
      <p:pic>
        <p:nvPicPr>
          <p:cNvPr id="9" name="그림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457" b="12865"/>
          <a:stretch>
            <a:fillRect/>
          </a:stretch>
        </p:blipFill>
        <p:spPr>
          <a:xfrm>
            <a:off x="9841230" y="4057015"/>
            <a:ext cx="1413510" cy="284480"/>
          </a:xfrm>
          <a:prstGeom prst="rect">
            <a:avLst/>
          </a:prstGeom>
          <a:noFill/>
        </p:spPr>
      </p:pic>
      <p:pic>
        <p:nvPicPr>
          <p:cNvPr id="10" name="그림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00" b="6822"/>
          <a:stretch>
            <a:fillRect/>
          </a:stretch>
        </p:blipFill>
        <p:spPr>
          <a:xfrm>
            <a:off x="9595485" y="4475480"/>
            <a:ext cx="1806575" cy="304165"/>
          </a:xfrm>
          <a:prstGeom prst="rect">
            <a:avLst/>
          </a:prstGeom>
          <a:noFill/>
        </p:spPr>
      </p:pic>
      <p:pic>
        <p:nvPicPr>
          <p:cNvPr id="11" name="그림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728" b="-4988"/>
          <a:stretch>
            <a:fillRect/>
          </a:stretch>
        </p:blipFill>
        <p:spPr>
          <a:xfrm>
            <a:off x="9769475" y="2433955"/>
            <a:ext cx="1416050" cy="294640"/>
          </a:xfrm>
          <a:prstGeom prst="rect">
            <a:avLst/>
          </a:prstGeom>
          <a:noFill/>
        </p:spPr>
      </p:pic>
      <p:pic>
        <p:nvPicPr>
          <p:cNvPr id="12" name="그림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453" b="2188"/>
          <a:stretch>
            <a:fillRect/>
          </a:stretch>
        </p:blipFill>
        <p:spPr>
          <a:xfrm>
            <a:off x="3742690" y="2474595"/>
            <a:ext cx="1564005" cy="284480"/>
          </a:xfrm>
          <a:prstGeom prst="rect">
            <a:avLst/>
          </a:prstGeom>
          <a:noFill/>
        </p:spPr>
      </p:pic>
      <p:pic>
        <p:nvPicPr>
          <p:cNvPr id="13" name="그림 1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0"/>
          <a:stretch>
            <a:fillRect/>
          </a:stretch>
        </p:blipFill>
        <p:spPr>
          <a:xfrm>
            <a:off x="9594850" y="2924810"/>
            <a:ext cx="1906905" cy="292100"/>
          </a:xfrm>
          <a:prstGeom prst="rect">
            <a:avLst/>
          </a:prstGeom>
          <a:noFill/>
        </p:spPr>
      </p:pic>
      <p:pic>
        <p:nvPicPr>
          <p:cNvPr id="14" name="그림 1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49"/>
          <a:stretch>
            <a:fillRect/>
          </a:stretch>
        </p:blipFill>
        <p:spPr>
          <a:xfrm>
            <a:off x="3621405" y="2905125"/>
            <a:ext cx="1805940" cy="274320"/>
          </a:xfrm>
          <a:prstGeom prst="rect">
            <a:avLst/>
          </a:prstGeom>
          <a:noFill/>
        </p:spPr>
      </p:pic>
      <p:pic>
        <p:nvPicPr>
          <p:cNvPr id="15" name="그림 1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696" b="-2758"/>
          <a:stretch>
            <a:fillRect/>
          </a:stretch>
        </p:blipFill>
        <p:spPr>
          <a:xfrm>
            <a:off x="6801485" y="2474595"/>
            <a:ext cx="1421130" cy="284480"/>
          </a:xfrm>
          <a:prstGeom prst="rect">
            <a:avLst/>
          </a:prstGeom>
          <a:noFill/>
        </p:spPr>
      </p:pic>
      <p:pic>
        <p:nvPicPr>
          <p:cNvPr id="16" name="그림 14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93"/>
          <a:stretch>
            <a:fillRect/>
          </a:stretch>
        </p:blipFill>
        <p:spPr>
          <a:xfrm>
            <a:off x="6623050" y="2924810"/>
            <a:ext cx="1858010" cy="276860"/>
          </a:xfrm>
          <a:prstGeom prst="rect">
            <a:avLst/>
          </a:prstGeom>
          <a:noFill/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2AC5CDD-2E28-9058-996A-0BE5EDBD0D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30320" y="3313430"/>
            <a:ext cx="1476375" cy="2095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CD311B6-7189-4507-E02A-BBBDF740A8F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41230" y="3324225"/>
            <a:ext cx="1438275" cy="25717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502C137-67F8-6C9E-370E-E4F1F5F678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24605" y="4904105"/>
            <a:ext cx="1400175" cy="2667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A59B2AA1-D0CE-BF15-DD35-93A57E20E4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82765" y="4927600"/>
            <a:ext cx="1409700" cy="23812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25E760FA-E548-966C-E28C-2DAD80F89FF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58375" y="4920615"/>
            <a:ext cx="1495425" cy="257175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418437A-05A1-9ABF-3DBC-A82274CD1E2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47205" y="3358515"/>
            <a:ext cx="1409700" cy="238125"/>
          </a:xfrm>
          <a:prstGeom prst="rect">
            <a:avLst/>
          </a:prstGeom>
        </p:spPr>
      </p:pic>
      <p:sp>
        <p:nvSpPr>
          <p:cNvPr id="31" name="제목 1">
            <a:extLst>
              <a:ext uri="{FF2B5EF4-FFF2-40B4-BE49-F238E27FC236}">
                <a16:creationId xmlns:a16="http://schemas.microsoft.com/office/drawing/2014/main" id="{DB7ACE99-FBCF-44CC-9B2B-19F8502A466D}"/>
              </a:ext>
            </a:extLst>
          </p:cNvPr>
          <p:cNvSpPr txBox="1">
            <a:spLocks/>
          </p:cNvSpPr>
          <p:nvPr/>
        </p:nvSpPr>
        <p:spPr>
          <a:xfrm>
            <a:off x="19939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>
                <a:latin typeface="던파 비트비트체 v2" charset="0"/>
                <a:ea typeface="던파 비트비트체 v2" charset="0"/>
              </a:rPr>
              <a:t>4-1. CNN </a:t>
            </a:r>
            <a:endParaRPr lang="ko-KR" altLang="en-US" dirty="0">
              <a:latin typeface="던파 비트비트체 v2" charset="0"/>
              <a:ea typeface="던파 비트비트체 v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231140" y="178435"/>
            <a:ext cx="3340735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rtl="0">
              <a:buFontTx/>
              <a:buNone/>
            </a:pPr>
            <a:r>
              <a:rPr lang="ko-KR" altLang="en-US">
                <a:latin typeface="던파 비트비트체 v2" charset="0"/>
                <a:ea typeface="던파 비트비트체 v2" charset="0"/>
              </a:rPr>
              <a:t>목차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231140" y="1858645"/>
            <a:ext cx="3571875" cy="499237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>
              <a:buFontTx/>
              <a:buNone/>
            </a:pPr>
            <a:r>
              <a:rPr lang="ko-KR" altLang="en-US" sz="2200">
                <a:latin typeface="던파 비트비트체 v2" charset="0"/>
                <a:ea typeface="던파 비트비트체 v2" charset="0"/>
              </a:rPr>
              <a:t>1. 주제 선정 과정</a:t>
            </a:r>
          </a:p>
          <a:p>
            <a:pPr marL="228600" indent="-228600">
              <a:buFontTx/>
              <a:buNone/>
            </a:pPr>
            <a:endParaRPr lang="ko-KR" altLang="en-US" sz="2200">
              <a:latin typeface="던파 비트비트체 v2" charset="0"/>
              <a:ea typeface="던파 비트비트체 v2" charset="0"/>
            </a:endParaRPr>
          </a:p>
          <a:p>
            <a:pPr marL="228600" indent="-228600">
              <a:buFontTx/>
              <a:buNone/>
            </a:pPr>
            <a:r>
              <a:rPr lang="ko-KR" altLang="en-US" sz="2200">
                <a:latin typeface="던파 비트비트체 v2" charset="0"/>
                <a:ea typeface="던파 비트비트체 v2" charset="0"/>
              </a:rPr>
              <a:t>2. 데이터 준비(크롤링)</a:t>
            </a:r>
          </a:p>
          <a:p>
            <a:pPr marL="228600" indent="-228600">
              <a:buFontTx/>
              <a:buNone/>
            </a:pPr>
            <a:endParaRPr lang="ko-KR" altLang="en-US" sz="2200">
              <a:latin typeface="던파 비트비트체 v2" charset="0"/>
              <a:ea typeface="던파 비트비트체 v2" charset="0"/>
            </a:endParaRPr>
          </a:p>
          <a:p>
            <a:pPr marL="228600" indent="-228600">
              <a:buFontTx/>
              <a:buNone/>
            </a:pPr>
            <a:r>
              <a:rPr lang="ko-KR" altLang="en-US" sz="2200">
                <a:latin typeface="던파 비트비트체 v2" charset="0"/>
                <a:ea typeface="던파 비트비트체 v2" charset="0"/>
              </a:rPr>
              <a:t>3. 데이터 전처리</a:t>
            </a:r>
          </a:p>
          <a:p>
            <a:pPr marL="228600" indent="-228600">
              <a:buFontTx/>
              <a:buNone/>
            </a:pPr>
            <a:r>
              <a:rPr lang="ko-KR" altLang="en-US" sz="1600">
                <a:latin typeface="던파 비트비트체 v2" charset="0"/>
                <a:ea typeface="던파 비트비트체 v2" charset="0"/>
              </a:rPr>
              <a:t>데이터 증식, 카테고리 재분류</a:t>
            </a:r>
          </a:p>
          <a:p>
            <a:pPr marL="228600" indent="-228600">
              <a:buFontTx/>
              <a:buNone/>
            </a:pPr>
            <a:endParaRPr lang="ko-KR" altLang="en-US" sz="1800">
              <a:latin typeface="던파 비트비트체 v2" charset="0"/>
              <a:ea typeface="던파 비트비트체 v2" charset="0"/>
            </a:endParaRPr>
          </a:p>
          <a:p>
            <a:pPr marL="228600" indent="-228600">
              <a:buFontTx/>
              <a:buNone/>
            </a:pPr>
            <a:r>
              <a:rPr lang="ko-KR" altLang="en-US" sz="2200">
                <a:latin typeface="던파 비트비트체 v2" charset="0"/>
                <a:ea typeface="던파 비트비트체 v2" charset="0"/>
              </a:rPr>
              <a:t>4. 모델 제작 및 검증</a:t>
            </a:r>
          </a:p>
          <a:p>
            <a:pPr marL="228600" indent="-228600">
              <a:buFontTx/>
              <a:buNone/>
            </a:pPr>
            <a:r>
              <a:rPr lang="ko-KR" altLang="en-US" sz="1600">
                <a:latin typeface="던파 비트비트체 v2" charset="0"/>
                <a:ea typeface="던파 비트비트체 v2" charset="0"/>
              </a:rPr>
              <a:t>CNN, VGG16, Reznet</a:t>
            </a:r>
          </a:p>
          <a:p>
            <a:pPr marL="228600" indent="-228600">
              <a:buFontTx/>
              <a:buNone/>
            </a:pPr>
            <a:endParaRPr lang="ko-KR" altLang="en-US" sz="1800">
              <a:latin typeface="던파 비트비트체 v2" charset="0"/>
              <a:ea typeface="던파 비트비트체 v2" charset="0"/>
            </a:endParaRPr>
          </a:p>
          <a:p>
            <a:pPr marL="228600" indent="-228600">
              <a:buFontTx/>
              <a:buNone/>
            </a:pPr>
            <a:r>
              <a:rPr lang="ko-KR" altLang="en-US" sz="2200">
                <a:latin typeface="던파 비트비트체 v2" charset="0"/>
                <a:ea typeface="던파 비트비트체 v2" charset="0"/>
              </a:rPr>
              <a:t>5. 결과 및 개선할 점</a:t>
            </a:r>
          </a:p>
        </p:txBody>
      </p:sp>
      <p:pic>
        <p:nvPicPr>
          <p:cNvPr id="4" name="그림 6" descr="C:/Users/nelig/AppData/Roaming/PolarisOffice/ETemp/35232_15798928/fImage203595131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630" y="635"/>
            <a:ext cx="8420100" cy="68757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8923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4400">
                <a:latin typeface="던파 비트비트체 v2" charset="0"/>
                <a:ea typeface="던파 비트비트체 v2" charset="0"/>
              </a:rPr>
              <a:t>4-2. Resnet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168910" y="3826510"/>
          <a:ext cx="11846560" cy="2299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1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1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61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616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6910"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퍼셉</a:t>
                      </a:r>
                      <a:r>
                        <a:rPr 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트론 / 2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퍼셉트론(</a:t>
                      </a:r>
                      <a:r>
                        <a:rPr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디폴</a:t>
                      </a:r>
                      <a:r>
                        <a:rPr 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트)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퍼셉트론 * 2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2425"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alt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Image generator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alt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사용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도형 6"/>
          <p:cNvSpPr>
            <a:spLocks/>
          </p:cNvSpPr>
          <p:nvPr/>
        </p:nvSpPr>
        <p:spPr>
          <a:xfrm>
            <a:off x="175260" y="6217285"/>
            <a:ext cx="11842115" cy="537210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-</a:t>
            </a:r>
            <a:r>
              <a:rPr lang="ko-KR" alt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 퍼셉트론을 2로 나눈 값과 2배로 곱한 모델이 비슷한 성능을 보이고 있음. </a:t>
            </a:r>
            <a:endParaRPr lang="ko-KR" altLang="en-US" sz="2200">
              <a:solidFill>
                <a:srgbClr val="000000"/>
              </a:solidFill>
              <a:latin typeface="배달의민족 주아" charset="0"/>
              <a:ea typeface="배달의민족 주아" charset="0"/>
            </a:endParaRPr>
          </a:p>
          <a:p>
            <a:pPr marL="0" indent="0" algn="l" hangingPunct="1">
              <a:buFontTx/>
              <a:buNone/>
            </a:pPr>
            <a:r>
              <a:rPr lang="ko-KR" alt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- 오차가 더 작은 후자가 최적의 모델로 보임</a:t>
            </a:r>
            <a:endParaRPr lang="ko-KR" altLang="en-US" sz="2200">
              <a:solidFill>
                <a:srgbClr val="000000"/>
              </a:solidFill>
              <a:latin typeface="배달의민족 주아" charset="0"/>
              <a:ea typeface="배달의민족 주아" charset="0"/>
            </a:endParaRPr>
          </a:p>
        </p:txBody>
      </p:sp>
      <p:pic>
        <p:nvPicPr>
          <p:cNvPr id="8" name="그림 7" descr="C:/Users/nelig/AppData/Roaming/PolarisOffice/ETemp/19220_18483560/image3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255" y="5151755"/>
            <a:ext cx="1143635" cy="276860"/>
          </a:xfrm>
          <a:prstGeom prst="rect">
            <a:avLst/>
          </a:prstGeom>
          <a:noFill/>
        </p:spPr>
      </p:pic>
      <p:pic>
        <p:nvPicPr>
          <p:cNvPr id="10" name="그림 9" descr="C:/Users/nelig/AppData/Roaming/PolarisOffice/ETemp/19220_18483560/image4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905" y="5552440"/>
            <a:ext cx="1410335" cy="305435"/>
          </a:xfrm>
          <a:prstGeom prst="rect">
            <a:avLst/>
          </a:prstGeom>
          <a:noFill/>
        </p:spPr>
      </p:pic>
      <p:pic>
        <p:nvPicPr>
          <p:cNvPr id="12" name="그림 11" descr="C:/Users/nelig/AppData/Roaming/PolarisOffice/ETemp/19220_18483560/image4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505" y="4797425"/>
            <a:ext cx="953135" cy="210185"/>
          </a:xfrm>
          <a:prstGeom prst="rect">
            <a:avLst/>
          </a:prstGeom>
          <a:noFill/>
        </p:spPr>
      </p:pic>
      <p:pic>
        <p:nvPicPr>
          <p:cNvPr id="14" name="그림 13" descr="C:/Users/nelig/AppData/Roaming/PolarisOffice/ETemp/19220_18483560/image42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030" y="4768850"/>
            <a:ext cx="819785" cy="238760"/>
          </a:xfrm>
          <a:prstGeom prst="rect">
            <a:avLst/>
          </a:prstGeom>
          <a:noFill/>
        </p:spPr>
      </p:pic>
      <p:pic>
        <p:nvPicPr>
          <p:cNvPr id="16" name="그림 15" descr="C:/Users/nelig/AppData/Roaming/PolarisOffice/ETemp/19220_18483560/image43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630" y="5180330"/>
            <a:ext cx="1124585" cy="191135"/>
          </a:xfrm>
          <a:prstGeom prst="rect">
            <a:avLst/>
          </a:prstGeom>
          <a:noFill/>
        </p:spPr>
      </p:pic>
      <p:pic>
        <p:nvPicPr>
          <p:cNvPr id="18" name="그림 17" descr="C:/Users/nelig/AppData/Roaming/PolarisOffice/ETemp/19220_18483560/image44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805" y="5567680"/>
            <a:ext cx="1372235" cy="219710"/>
          </a:xfrm>
          <a:prstGeom prst="rect">
            <a:avLst/>
          </a:prstGeom>
          <a:noFill/>
        </p:spPr>
      </p:pic>
      <p:pic>
        <p:nvPicPr>
          <p:cNvPr id="20" name="그림 19" descr="C:/Users/nelig/AppData/Roaming/PolarisOffice/ETemp/19220_18483560/image45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8900" y="4759325"/>
            <a:ext cx="867410" cy="248285"/>
          </a:xfrm>
          <a:prstGeom prst="rect">
            <a:avLst/>
          </a:prstGeom>
          <a:noFill/>
        </p:spPr>
      </p:pic>
      <p:pic>
        <p:nvPicPr>
          <p:cNvPr id="22" name="그림 21" descr="C:/Users/nelig/AppData/Roaming/PolarisOffice/ETemp/19220_18483560/image46.png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0155" y="5180330"/>
            <a:ext cx="1105535" cy="238760"/>
          </a:xfrm>
          <a:prstGeom prst="rect">
            <a:avLst/>
          </a:prstGeom>
          <a:noFill/>
        </p:spPr>
      </p:pic>
      <p:pic>
        <p:nvPicPr>
          <p:cNvPr id="24" name="그림 23" descr="C:/Users/nelig/AppData/Roaming/PolarisOffice/ETemp/19220_18483560/image47.png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1725" y="5594985"/>
            <a:ext cx="1381760" cy="219710"/>
          </a:xfrm>
          <a:prstGeom prst="rect">
            <a:avLst/>
          </a:prstGeom>
          <a:noFill/>
        </p:spPr>
      </p:pic>
      <p:pic>
        <p:nvPicPr>
          <p:cNvPr id="4" name="Picture 2" descr="C:/Users/nelig/AppData/Roaming/PolarisOffice/ETemp/19220_18483560/image48.pn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5735" y="1331595"/>
            <a:ext cx="5038090" cy="2371090"/>
          </a:xfrm>
          <a:prstGeom prst="rect">
            <a:avLst/>
          </a:prstGeom>
          <a:noFill/>
        </p:spPr>
      </p:pic>
      <p:sp>
        <p:nvSpPr>
          <p:cNvPr id="25" name="도형 5"/>
          <p:cNvSpPr>
            <a:spLocks/>
          </p:cNvSpPr>
          <p:nvPr/>
        </p:nvSpPr>
        <p:spPr>
          <a:xfrm>
            <a:off x="6189980" y="2342515"/>
            <a:ext cx="4592320" cy="537210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-</a:t>
            </a:r>
            <a:r>
              <a:rPr lang="en-US" alt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 PreTrained </a:t>
            </a:r>
            <a:r>
              <a:rPr lang="ko-KR" altLang="en-US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모델인 </a:t>
            </a:r>
            <a:r>
              <a:rPr lang="en-US" alt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Resnet50</a:t>
            </a:r>
            <a:r>
              <a:rPr lang="ko-KR" altLang="en-US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을 사용</a:t>
            </a:r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. </a:t>
            </a:r>
            <a:endParaRPr lang="ko-KR" altLang="en-US" sz="2200">
              <a:solidFill>
                <a:srgbClr val="000000"/>
              </a:solidFill>
              <a:latin typeface="배달의민족 주아" charset="0"/>
              <a:ea typeface="배달의민족 주아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8923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4400">
                <a:latin typeface="던파 비트비트체 v2" charset="0"/>
                <a:ea typeface="던파 비트비트체 v2" charset="0"/>
              </a:rPr>
              <a:t>4-3. VGG16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210185" y="3596005"/>
          <a:ext cx="11806555" cy="2299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1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1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61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216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6910"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2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퍼셉</a:t>
                      </a:r>
                      <a:r>
                        <a:rPr 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트론 / 2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퍼셉트론(</a:t>
                      </a:r>
                      <a:r>
                        <a:rPr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디폴</a:t>
                      </a:r>
                      <a:r>
                        <a:rPr 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트)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퍼셉트론 * 2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2425"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Image generator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사용</a:t>
                      </a: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2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2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2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그림 62" descr="C:/Users/nelig/AppData/Roaming/PolarisOffice/ETemp/19220_18483560/image49.pn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67" r="57880" b="3035"/>
          <a:stretch>
            <a:fillRect/>
          </a:stretch>
        </p:blipFill>
        <p:spPr>
          <a:xfrm>
            <a:off x="9726930" y="4493260"/>
            <a:ext cx="1553210" cy="325755"/>
          </a:xfrm>
          <a:prstGeom prst="rect">
            <a:avLst/>
          </a:prstGeom>
          <a:noFill/>
        </p:spPr>
      </p:pic>
      <p:pic>
        <p:nvPicPr>
          <p:cNvPr id="6" name="그림 63" descr="C:/Users/nelig/AppData/Roaming/PolarisOffice/ETemp/19220_18483560/image49.pn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060" b="-1607"/>
          <a:stretch>
            <a:fillRect/>
          </a:stretch>
        </p:blipFill>
        <p:spPr>
          <a:xfrm>
            <a:off x="9584690" y="4866005"/>
            <a:ext cx="1837690" cy="337820"/>
          </a:xfrm>
          <a:prstGeom prst="rect">
            <a:avLst/>
          </a:prstGeom>
          <a:noFill/>
        </p:spPr>
      </p:pic>
      <p:pic>
        <p:nvPicPr>
          <p:cNvPr id="8" name="그림 65" descr="C:/Users/nelig/AppData/Roaming/PolarisOffice/ETemp/19220_18483560/image50.pn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089"/>
          <a:stretch>
            <a:fillRect/>
          </a:stretch>
        </p:blipFill>
        <p:spPr>
          <a:xfrm>
            <a:off x="6612255" y="4897120"/>
            <a:ext cx="1755140" cy="335915"/>
          </a:xfrm>
          <a:prstGeom prst="rect">
            <a:avLst/>
          </a:prstGeom>
          <a:noFill/>
        </p:spPr>
      </p:pic>
      <p:pic>
        <p:nvPicPr>
          <p:cNvPr id="9" name="그림 67" descr="C:/Users/nelig/AppData/Roaming/PolarisOffice/ETemp/19220_18483560/image50.pn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8727"/>
          <a:stretch>
            <a:fillRect/>
          </a:stretch>
        </p:blipFill>
        <p:spPr>
          <a:xfrm>
            <a:off x="6828790" y="4532630"/>
            <a:ext cx="1319530" cy="335915"/>
          </a:xfrm>
          <a:prstGeom prst="rect">
            <a:avLst/>
          </a:prstGeom>
          <a:noFill/>
        </p:spPr>
      </p:pic>
      <p:pic>
        <p:nvPicPr>
          <p:cNvPr id="10" name="그림 68" descr="C:/Users/nelig/AppData/Roaming/PolarisOffice/ETemp/19220_18483560/image51.png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7906" b="-3125"/>
          <a:stretch>
            <a:fillRect/>
          </a:stretch>
        </p:blipFill>
        <p:spPr>
          <a:xfrm>
            <a:off x="3834130" y="4552950"/>
            <a:ext cx="1451610" cy="315595"/>
          </a:xfrm>
          <a:prstGeom prst="rect">
            <a:avLst/>
          </a:prstGeom>
          <a:noFill/>
        </p:spPr>
      </p:pic>
      <p:pic>
        <p:nvPicPr>
          <p:cNvPr id="11" name="그림 69" descr="C:/Users/nelig/AppData/Roaming/PolarisOffice/ETemp/19220_18483560/image51.png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023" b="3347"/>
          <a:stretch>
            <a:fillRect/>
          </a:stretch>
        </p:blipFill>
        <p:spPr>
          <a:xfrm>
            <a:off x="3628390" y="4936490"/>
            <a:ext cx="1895475" cy="294640"/>
          </a:xfrm>
          <a:prstGeom prst="rect">
            <a:avLst/>
          </a:prstGeom>
          <a:noFill/>
        </p:spPr>
      </p:pic>
      <p:sp>
        <p:nvSpPr>
          <p:cNvPr id="7" name="도형 6"/>
          <p:cNvSpPr>
            <a:spLocks/>
          </p:cNvSpPr>
          <p:nvPr/>
        </p:nvSpPr>
        <p:spPr>
          <a:xfrm>
            <a:off x="7404100" y="2129790"/>
            <a:ext cx="4311015" cy="476885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hangingPunct="1">
              <a:buFontTx/>
              <a:buNone/>
            </a:pPr>
            <a:r>
              <a:rPr lang="en-US" alt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PreTrained </a:t>
            </a:r>
            <a:r>
              <a:rPr lang="ko-KR" altLang="en-US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모델인 </a:t>
            </a:r>
            <a:r>
              <a:rPr lang="en-US" alt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VGG16</a:t>
            </a:r>
            <a:r>
              <a:rPr lang="ko-KR" altLang="en-US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을 사용</a:t>
            </a:r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.</a:t>
            </a:r>
            <a:endParaRPr lang="ko-KR" altLang="en-US" sz="2200">
              <a:solidFill>
                <a:srgbClr val="000000"/>
              </a:solidFill>
              <a:latin typeface="배달의민족 주아" charset="0"/>
              <a:ea typeface="배달의민족 주아" charset="0"/>
            </a:endParaRPr>
          </a:p>
        </p:txBody>
      </p:sp>
      <p:pic>
        <p:nvPicPr>
          <p:cNvPr id="15" name="그림 14" descr="C:/Users/nelig/AppData/Roaming/PolarisOffice/ETemp/19220_18483560/image52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880" y="5374640"/>
            <a:ext cx="1419860" cy="267335"/>
          </a:xfrm>
          <a:prstGeom prst="rect">
            <a:avLst/>
          </a:prstGeom>
          <a:noFill/>
        </p:spPr>
      </p:pic>
      <p:pic>
        <p:nvPicPr>
          <p:cNvPr id="21" name="그림 20" descr="C:/Users/nelig/AppData/Roaming/PolarisOffice/ETemp/19220_18483560/image53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790" y="5351780"/>
            <a:ext cx="1486535" cy="238760"/>
          </a:xfrm>
          <a:prstGeom prst="rect">
            <a:avLst/>
          </a:prstGeom>
          <a:noFill/>
        </p:spPr>
      </p:pic>
      <p:pic>
        <p:nvPicPr>
          <p:cNvPr id="25" name="그림 24" descr="C:/Users/nelig/AppData/Roaming/PolarisOffice/ETemp/19220_18483560/image54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2180" y="5309235"/>
            <a:ext cx="1457960" cy="210185"/>
          </a:xfrm>
          <a:prstGeom prst="rect">
            <a:avLst/>
          </a:prstGeom>
          <a:noFill/>
        </p:spPr>
      </p:pic>
      <p:pic>
        <p:nvPicPr>
          <p:cNvPr id="4" name="Picture 2" descr="C:/Users/nelig/AppData/Roaming/PolarisOffice/ETemp/19220_18483560/image55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7960" y="1460500"/>
            <a:ext cx="6679565" cy="2017395"/>
          </a:xfrm>
          <a:prstGeom prst="rect">
            <a:avLst/>
          </a:prstGeom>
          <a:noFill/>
        </p:spPr>
      </p:pic>
      <p:sp>
        <p:nvSpPr>
          <p:cNvPr id="26" name="도형 3"/>
          <p:cNvSpPr>
            <a:spLocks/>
          </p:cNvSpPr>
          <p:nvPr/>
        </p:nvSpPr>
        <p:spPr>
          <a:xfrm>
            <a:off x="247015" y="6023610"/>
            <a:ext cx="11842115" cy="720090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-</a:t>
            </a:r>
            <a:r>
              <a:rPr lang="en-US" alt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lang="ko-KR" altLang="ko-KR" sz="2200">
                <a:solidFill>
                  <a:srgbClr val="000000"/>
                </a:solidFill>
                <a:latin typeface="배달의민족 주아" charset="0"/>
                <a:ea typeface="배달의민족 주아" charset="0"/>
              </a:rPr>
              <a:t>퍼셉트론 값을 2로 나눈 모델이 오차값이 가장 낮고 정확도가 높은 최적의 모델임.</a:t>
            </a:r>
            <a:endParaRPr lang="ko-KR" altLang="en-US" sz="2200">
              <a:solidFill>
                <a:srgbClr val="000000"/>
              </a:solidFill>
              <a:latin typeface="배달의민족 주아" charset="0"/>
              <a:ea typeface="배달의민족 주아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21920" y="123825"/>
            <a:ext cx="3479800" cy="132778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rtl="0">
              <a:buFontTx/>
              <a:buNone/>
            </a:pPr>
            <a:r>
              <a:rPr lang="ko-KR" altLang="en-US" sz="2800">
                <a:latin typeface="던파 비트비트체 v2" charset="0"/>
                <a:ea typeface="던파 비트비트체 v2" charset="0"/>
              </a:rPr>
              <a:t>5: 결과 및 개선할 점</a:t>
            </a:r>
            <a:endParaRPr lang="ko-KR" altLang="en-US" sz="28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3" name="내용 개체 틀 1"/>
          <p:cNvSpPr txBox="1">
            <a:spLocks noGrp="1"/>
          </p:cNvSpPr>
          <p:nvPr>
            <p:ph idx="2"/>
          </p:nvPr>
        </p:nvSpPr>
        <p:spPr>
          <a:xfrm>
            <a:off x="175260" y="1757680"/>
            <a:ext cx="3571875" cy="499237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3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-결과 및 총평</a:t>
            </a: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24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-개선할 점</a:t>
            </a:r>
          </a:p>
        </p:txBody>
      </p:sp>
      <p:pic>
        <p:nvPicPr>
          <p:cNvPr id="4" name="그림 14" descr="C:/Users/nelig/AppData/Roaming/PolarisOffice/ETemp/35232_15798928/fImage938022105436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565" y="12700"/>
            <a:ext cx="8451850" cy="68516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9939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>
                <a:latin typeface="던파 비트비트체 v2" charset="0"/>
                <a:ea typeface="던파 비트비트체 v2" charset="0"/>
              </a:rPr>
              <a:t>5. 결과 및 총평</a:t>
            </a:r>
          </a:p>
        </p:txBody>
      </p:sp>
      <p:graphicFrame>
        <p:nvGraphicFramePr>
          <p:cNvPr id="3" name="표 12"/>
          <p:cNvGraphicFramePr>
            <a:graphicFrameLocks noGrp="1"/>
          </p:cNvGraphicFramePr>
          <p:nvPr/>
        </p:nvGraphicFramePr>
        <p:xfrm>
          <a:off x="163195" y="2084705"/>
          <a:ext cx="11898630" cy="2475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6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62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62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3890"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lang="ko-KR" sz="2400" b="1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CNN</a:t>
                      </a:r>
                      <a:endParaRPr lang="ko-KR" altLang="en-US" sz="2400" b="1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sz="2400" b="1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Resne</a:t>
                      </a:r>
                      <a:r>
                        <a:rPr lang="ko-KR" sz="2400" b="1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t</a:t>
                      </a:r>
                      <a:endParaRPr lang="ko-KR" altLang="en-US" sz="2400" b="1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r>
                        <a:rPr sz="2400" b="1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VGG16</a:t>
                      </a:r>
                      <a:endParaRPr lang="ko-KR" altLang="en-US" sz="2400" b="1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 anchor="ctr">
                    <a:lnL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31975"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hangingPunct="1">
                        <a:buFontTx/>
                        <a:buNone/>
                      </a:pPr>
                      <a:endParaRPr lang="ko-KR" altLang="en-US" sz="24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도형 11"/>
          <p:cNvSpPr>
            <a:spLocks/>
          </p:cNvSpPr>
          <p:nvPr/>
        </p:nvSpPr>
        <p:spPr>
          <a:xfrm>
            <a:off x="200660" y="4699635"/>
            <a:ext cx="11841480" cy="2059940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hangingPunct="1">
              <a:buFontTx/>
              <a:buNone/>
            </a:pPr>
            <a:r>
              <a:rPr lang="ko-KR" sz="28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결과적으로 정확도가 높으면서 오차가 작았던</a:t>
            </a:r>
            <a:endParaRPr lang="ko-KR" altLang="en-US" sz="28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hangingPunct="1">
              <a:buFontTx/>
              <a:buNone/>
            </a:pPr>
            <a:r>
              <a:rPr lang="ko-KR" sz="2800" dirty="0">
                <a:solidFill>
                  <a:srgbClr val="0070C0"/>
                </a:solidFill>
                <a:latin typeface="배달의민족 주아" charset="0"/>
                <a:ea typeface="배달의민족 주아" charset="0"/>
              </a:rPr>
              <a:t>VGG16</a:t>
            </a:r>
            <a:r>
              <a:rPr lang="ko-KR" sz="28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모델이 가장 적합한 모델이라 할 수 있음.</a:t>
            </a:r>
            <a:endParaRPr lang="ko-KR" altLang="en-US" sz="28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pic>
        <p:nvPicPr>
          <p:cNvPr id="5" name="그림 2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728" b="-4988"/>
          <a:stretch>
            <a:fillRect/>
          </a:stretch>
        </p:blipFill>
        <p:spPr>
          <a:xfrm>
            <a:off x="1492885" y="3100705"/>
            <a:ext cx="1416050" cy="294640"/>
          </a:xfrm>
          <a:prstGeom prst="rect">
            <a:avLst/>
          </a:prstGeom>
          <a:noFill/>
        </p:spPr>
      </p:pic>
      <p:pic>
        <p:nvPicPr>
          <p:cNvPr id="6" name="그림 2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0"/>
          <a:stretch>
            <a:fillRect/>
          </a:stretch>
        </p:blipFill>
        <p:spPr>
          <a:xfrm>
            <a:off x="1240155" y="3467735"/>
            <a:ext cx="1906905" cy="292100"/>
          </a:xfrm>
          <a:prstGeom prst="rect">
            <a:avLst/>
          </a:prstGeom>
          <a:noFill/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6EBA559-56E2-62F7-AB01-8136A880C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885" y="3865245"/>
            <a:ext cx="1438275" cy="257175"/>
          </a:xfrm>
          <a:prstGeom prst="rect">
            <a:avLst/>
          </a:prstGeom>
        </p:spPr>
      </p:pic>
      <p:pic>
        <p:nvPicPr>
          <p:cNvPr id="12" name="그림 8" descr="C:/Users/nelig/AppData/Roaming/PolarisOffice/ETemp/19220_18483560/image51.png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7906" b="-3125"/>
          <a:stretch>
            <a:fillRect/>
          </a:stretch>
        </p:blipFill>
        <p:spPr>
          <a:xfrm>
            <a:off x="9341485" y="3072130"/>
            <a:ext cx="1451610" cy="315595"/>
          </a:xfrm>
          <a:prstGeom prst="rect">
            <a:avLst/>
          </a:prstGeom>
          <a:noFill/>
        </p:spPr>
      </p:pic>
      <p:pic>
        <p:nvPicPr>
          <p:cNvPr id="13" name="그림 9" descr="C:/Users/nelig/AppData/Roaming/PolarisOffice/ETemp/19220_18483560/image51.png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023" b="3347"/>
          <a:stretch>
            <a:fillRect/>
          </a:stretch>
        </p:blipFill>
        <p:spPr>
          <a:xfrm>
            <a:off x="9135745" y="3455670"/>
            <a:ext cx="1895475" cy="294640"/>
          </a:xfrm>
          <a:prstGeom prst="rect">
            <a:avLst/>
          </a:prstGeom>
          <a:noFill/>
        </p:spPr>
      </p:pic>
      <p:pic>
        <p:nvPicPr>
          <p:cNvPr id="14" name="그림 10" descr="C:/Users/nelig/AppData/Roaming/PolarisOffice/ETemp/19220_18483560/image52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3235" y="3893820"/>
            <a:ext cx="1419860" cy="267335"/>
          </a:xfrm>
          <a:prstGeom prst="rect">
            <a:avLst/>
          </a:prstGeom>
          <a:noFill/>
        </p:spPr>
      </p:pic>
      <p:pic>
        <p:nvPicPr>
          <p:cNvPr id="15" name="그림 11" descr="C:/Users/nelig/AppData/Roaming/PolarisOffice/ETemp/19220_18483560/image45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835" y="3106420"/>
            <a:ext cx="867410" cy="248285"/>
          </a:xfrm>
          <a:prstGeom prst="rect">
            <a:avLst/>
          </a:prstGeom>
          <a:noFill/>
        </p:spPr>
      </p:pic>
      <p:pic>
        <p:nvPicPr>
          <p:cNvPr id="16" name="그림 12" descr="C:/Users/nelig/AppData/Roaming/PolarisOffice/ETemp/19220_18483560/image46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090" y="3527425"/>
            <a:ext cx="1105535" cy="238760"/>
          </a:xfrm>
          <a:prstGeom prst="rect">
            <a:avLst/>
          </a:prstGeom>
          <a:noFill/>
        </p:spPr>
      </p:pic>
      <p:pic>
        <p:nvPicPr>
          <p:cNvPr id="17" name="그림 13" descr="C:/Users/nelig/AppData/Roaming/PolarisOffice/ETemp/19220_18483560/image47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660" y="3942080"/>
            <a:ext cx="1381760" cy="21971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168910" y="0"/>
            <a:ext cx="10517505" cy="132778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r>
              <a:rPr sz="4400">
                <a:latin typeface="던파 비트비트체 v2" charset="0"/>
                <a:ea typeface="던파 비트비트체 v2" charset="0"/>
              </a:rPr>
              <a:t>5. 결과 및 총평</a:t>
            </a:r>
            <a:endParaRPr lang="ko-KR" altLang="en-US" sz="4400"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882640" y="1673225"/>
            <a:ext cx="6086475" cy="51333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rtl="0" eaLnBrk="1" latinLnBrk="1" hangingPunct="1">
              <a:buFontTx/>
              <a:buNone/>
            </a:pPr>
            <a:r>
              <a:rPr sz="2400">
                <a:latin typeface="배달의민족 주아" charset="0"/>
                <a:ea typeface="배달의민족 주아" charset="0"/>
              </a:rPr>
              <a:t>각 카테고리들의 학습 상황을 확인할 수 있는</a:t>
            </a:r>
            <a:endParaRPr lang="ko-KR" altLang="en-US" sz="2400">
              <a:latin typeface="배달의민족 주아" charset="0"/>
              <a:ea typeface="배달의민족 주아" charset="0"/>
            </a:endParaRPr>
          </a:p>
          <a:p>
            <a:pPr marL="228600" indent="-228600" algn="l" defTabSz="914400" rtl="0" eaLnBrk="1" latinLnBrk="1" hangingPunct="1">
              <a:buFontTx/>
              <a:buNone/>
            </a:pPr>
            <a:r>
              <a:rPr sz="2400">
                <a:latin typeface="배달의민족 주아" charset="0"/>
                <a:ea typeface="배달의민족 주아" charset="0"/>
              </a:rPr>
              <a:t>프로그램을 별도로 마련했음.</a:t>
            </a:r>
            <a:endParaRPr lang="ko-KR" altLang="en-US" sz="2400">
              <a:latin typeface="배달의민족 주아" charset="0"/>
              <a:ea typeface="배달의민족 주아" charset="0"/>
            </a:endParaRPr>
          </a:p>
        </p:txBody>
      </p:sp>
      <p:pic>
        <p:nvPicPr>
          <p:cNvPr id="4" name="Picture " descr="C:/Users/nelig/AppData/Roaming/PolarisOffice/ETemp/19220_18483560/fImage44271430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1602105"/>
            <a:ext cx="5619115" cy="5132705"/>
          </a:xfrm>
          <a:prstGeom prst="rect">
            <a:avLst/>
          </a:prstGeom>
          <a:noFill/>
        </p:spPr>
      </p:pic>
      <p:sp>
        <p:nvSpPr>
          <p:cNvPr id="5" name="Rect 0"/>
          <p:cNvSpPr>
            <a:spLocks/>
          </p:cNvSpPr>
          <p:nvPr/>
        </p:nvSpPr>
        <p:spPr>
          <a:xfrm>
            <a:off x="6096000" y="3062605"/>
            <a:ext cx="1329055" cy="1167130"/>
          </a:xfrm>
          <a:prstGeom prst="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이미지</a:t>
            </a:r>
            <a:endParaRPr lang="ko-KR" altLang="en-US" sz="180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defTabSz="914400" rtl="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(카테고리)</a:t>
            </a:r>
            <a:endParaRPr lang="ko-KR" altLang="en-US" sz="180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cxnSp>
        <p:nvCxnSpPr>
          <p:cNvPr id="6" name="Rect 0"/>
          <p:cNvCxnSpPr/>
          <p:nvPr/>
        </p:nvCxnSpPr>
        <p:spPr>
          <a:xfrm flipV="1">
            <a:off x="7576820" y="3731895"/>
            <a:ext cx="466725" cy="10795"/>
          </a:xfrm>
          <a:prstGeom prst="straightConnector1">
            <a:avLst/>
          </a:prstGeom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 0"/>
          <p:cNvSpPr>
            <a:spLocks/>
          </p:cNvSpPr>
          <p:nvPr/>
        </p:nvSpPr>
        <p:spPr>
          <a:xfrm>
            <a:off x="8206105" y="3103245"/>
            <a:ext cx="1329055" cy="3449320"/>
          </a:xfrm>
          <a:prstGeom prst="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모델</a:t>
            </a:r>
            <a:endParaRPr lang="ko-KR" altLang="en-US" sz="180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8" name="Rect 0"/>
          <p:cNvSpPr>
            <a:spLocks/>
          </p:cNvSpPr>
          <p:nvPr/>
        </p:nvSpPr>
        <p:spPr>
          <a:xfrm>
            <a:off x="10407650" y="5387340"/>
            <a:ext cx="1329055" cy="1167130"/>
          </a:xfrm>
          <a:prstGeom prst="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이미지</a:t>
            </a:r>
            <a:endParaRPr lang="ko-KR" altLang="en-US" sz="180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defTabSz="914400" rtl="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카테고리</a:t>
            </a:r>
            <a:endParaRPr lang="ko-KR" altLang="en-US" sz="180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ctr" defTabSz="914400" rtl="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예측 값</a:t>
            </a:r>
            <a:endParaRPr lang="ko-KR" altLang="en-US" sz="180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cxnSp>
        <p:nvCxnSpPr>
          <p:cNvPr id="9" name="Rect 0"/>
          <p:cNvCxnSpPr/>
          <p:nvPr/>
        </p:nvCxnSpPr>
        <p:spPr>
          <a:xfrm>
            <a:off x="9686290" y="5953125"/>
            <a:ext cx="517525" cy="635"/>
          </a:xfrm>
          <a:prstGeom prst="straightConnector1">
            <a:avLst/>
          </a:prstGeom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168910" y="0"/>
            <a:ext cx="10517505" cy="132778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r>
              <a:rPr sz="4400">
                <a:latin typeface="던파 비트비트체 v2" charset="0"/>
                <a:ea typeface="던파 비트비트체 v2" charset="0"/>
              </a:rPr>
              <a:t>5. 결과 및 총평</a:t>
            </a:r>
            <a:endParaRPr lang="ko-KR" altLang="en-US" sz="4400"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314960" y="5385435"/>
            <a:ext cx="11172825" cy="13804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rtl="0" eaLnBrk="1" latinLnBrk="1" hangingPunct="1">
              <a:buFontTx/>
              <a:buNone/>
            </a:pPr>
            <a:r>
              <a:rPr sz="2400">
                <a:latin typeface="배달의민족 주아" charset="0"/>
                <a:ea typeface="배달의민족 주아" charset="0"/>
              </a:rPr>
              <a:t>퍼즐, 퀴즈, RPG의 경우 학습이 잘 되었음을 확인할 수 있었음.</a:t>
            </a:r>
            <a:endParaRPr lang="ko-KR" altLang="en-US" sz="2400">
              <a:latin typeface="배달의민족 주아" charset="0"/>
              <a:ea typeface="배달의민족 주아" charset="0"/>
            </a:endParaRPr>
          </a:p>
          <a:p>
            <a:pPr marL="228600" indent="-228600" algn="l" defTabSz="914400" rtl="0" eaLnBrk="1" latinLnBrk="1" hangingPunct="1">
              <a:buFontTx/>
              <a:buNone/>
            </a:pPr>
            <a:r>
              <a:rPr sz="2400">
                <a:latin typeface="배달의민족 주아" charset="0"/>
                <a:ea typeface="배달의민족 주아" charset="0"/>
              </a:rPr>
              <a:t>이들의 경우 같은 카테고리 안의 이미지들 사이 유사성이 뚜렷한 것이 원인으로 보임.</a:t>
            </a:r>
            <a:endParaRPr lang="ko-KR" altLang="en-US" sz="2400">
              <a:latin typeface="배달의민족 주아" charset="0"/>
              <a:ea typeface="배달의민족 주아" charset="0"/>
            </a:endParaRPr>
          </a:p>
        </p:txBody>
      </p:sp>
      <p:pic>
        <p:nvPicPr>
          <p:cNvPr id="4" name="Picture " descr="C:/Users/nelig/AppData/Roaming/PolarisOffice/ETemp/19220_18483560/fImage1199049502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" r="40061" b="-608"/>
          <a:stretch>
            <a:fillRect/>
          </a:stretch>
        </p:blipFill>
        <p:spPr>
          <a:xfrm>
            <a:off x="6035040" y="1662430"/>
            <a:ext cx="5325745" cy="3571240"/>
          </a:xfrm>
          <a:prstGeom prst="rect">
            <a:avLst/>
          </a:prstGeom>
          <a:noFill/>
        </p:spPr>
      </p:pic>
      <p:pic>
        <p:nvPicPr>
          <p:cNvPr id="5" name="Picture " descr="C:/Users/nelig/AppData/Roaming/PolarisOffice/ETemp/19220_18483560/fImage398726503633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" y="1754505"/>
            <a:ext cx="5578475" cy="3479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168910" y="0"/>
            <a:ext cx="10517505" cy="132778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r>
              <a:rPr sz="4400">
                <a:latin typeface="던파 비트비트체 v2" charset="0"/>
                <a:ea typeface="던파 비트비트체 v2" charset="0"/>
              </a:rPr>
              <a:t>5. 결과 및 총평</a:t>
            </a:r>
            <a:endParaRPr lang="ko-KR" altLang="en-US" sz="4400">
              <a:latin typeface="던파 비트비트체 v2" charset="0"/>
              <a:ea typeface="던파 비트비트체 v2" charset="0"/>
            </a:endParaRPr>
          </a:p>
        </p:txBody>
      </p:sp>
      <p:pic>
        <p:nvPicPr>
          <p:cNvPr id="4" name="Picture " descr="C:/Users/nelig/AppData/Roaming/PolarisOffice/ETemp/19220_18483560/fImage48458257065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95" y="1504315"/>
            <a:ext cx="5729605" cy="3669030"/>
          </a:xfrm>
          <a:prstGeom prst="rect">
            <a:avLst/>
          </a:prstGeom>
          <a:noFill/>
        </p:spPr>
      </p:pic>
      <p:pic>
        <p:nvPicPr>
          <p:cNvPr id="5" name="Picture " descr="C:/Users/nelig/AppData/Roaming/PolarisOffice/ETemp/19220_18483560/fImage710304571916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405" y="1500505"/>
            <a:ext cx="5497830" cy="3697605"/>
          </a:xfrm>
          <a:prstGeom prst="rect">
            <a:avLst/>
          </a:prstGeom>
          <a:noFill/>
        </p:spPr>
      </p:pic>
      <p:sp>
        <p:nvSpPr>
          <p:cNvPr id="6" name="Rect 0"/>
          <p:cNvSpPr txBox="1">
            <a:spLocks noGrp="1"/>
          </p:cNvSpPr>
          <p:nvPr/>
        </p:nvSpPr>
        <p:spPr>
          <a:xfrm>
            <a:off x="274320" y="5385435"/>
            <a:ext cx="11213465" cy="13804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rtl="0" eaLnBrk="1" latinLnBrk="1" hangingPunct="1">
              <a:buFontTx/>
              <a:buNone/>
            </a:pPr>
            <a:r>
              <a:rPr sz="2400">
                <a:latin typeface="배달의민족 주아" charset="0"/>
                <a:ea typeface="배달의민족 주아" charset="0"/>
              </a:rPr>
              <a:t>러닝, 시뮬레이션, 하이퍼캐주얼, 전략의 경우 학습이 잘 되었음을 확인할 수 있었음.</a:t>
            </a:r>
            <a:endParaRPr lang="ko-KR" altLang="en-US" sz="2400">
              <a:latin typeface="배달의민족 주아" charset="0"/>
              <a:ea typeface="배달의민족 주아" charset="0"/>
            </a:endParaRPr>
          </a:p>
          <a:p>
            <a:pPr marL="228600" indent="-228600" algn="l" defTabSz="914400" rtl="0" eaLnBrk="1" latinLnBrk="1" hangingPunct="1">
              <a:buFontTx/>
              <a:buNone/>
            </a:pPr>
            <a:r>
              <a:rPr sz="2400">
                <a:latin typeface="배달의민족 주아" charset="0"/>
                <a:ea typeface="배달의민족 주아" charset="0"/>
              </a:rPr>
              <a:t>해당 카테고리의 이미지들 사이 유사성이 적은 것이 원인인것으로 보임.</a:t>
            </a:r>
            <a:endParaRPr lang="ko-KR" altLang="en-US" sz="2400">
              <a:latin typeface="배달의민족 주아" charset="0"/>
              <a:ea typeface="배달의민족 주아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58750" y="0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4400" dirty="0">
                <a:latin typeface="던파 비트비트체 v2" charset="0"/>
                <a:ea typeface="던파 비트비트체 v2" charset="0"/>
              </a:rPr>
              <a:t>5. 개선할 점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838200" y="1937385"/>
            <a:ext cx="10516870" cy="465264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>
              <a:buFontTx/>
              <a:buNone/>
            </a:pP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228600" indent="-228600">
              <a:buFontTx/>
              <a:buNone/>
            </a:pP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228600" indent="-228600">
              <a:buFontTx/>
              <a:buNone/>
            </a:pPr>
            <a:r>
              <a:rPr lang="ko-KR" altLang="en-US" sz="2800" dirty="0" err="1">
                <a:latin typeface="배달의민족 주아" charset="0"/>
                <a:ea typeface="배달의민족 주아" charset="0"/>
              </a:rPr>
              <a:t>크롤링을</a:t>
            </a:r>
            <a:r>
              <a:rPr lang="ko-KR" altLang="en-US" sz="2800" dirty="0">
                <a:latin typeface="배달의민족 주아" charset="0"/>
                <a:ea typeface="배달의민족 주아" charset="0"/>
              </a:rPr>
              <a:t> 하는 사이트에서 확보할 수 있는 데이터의 수에 대한 한계가 많았다.</a:t>
            </a:r>
          </a:p>
          <a:p>
            <a:pPr marL="228600" indent="-228600"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더 많은 데이터를 확보할 수 있는 사이트를 찾는데 더 많은 투자가 필요하다.</a:t>
            </a:r>
          </a:p>
          <a:p>
            <a:pPr marL="228600" indent="-228600">
              <a:buFontTx/>
              <a:buNone/>
            </a:pPr>
            <a:endParaRPr lang="en-US" altLang="ko-KR" dirty="0">
              <a:latin typeface="배달의민족 주아" charset="0"/>
              <a:ea typeface="배달의민족 주아" charset="0"/>
            </a:endParaRPr>
          </a:p>
          <a:p>
            <a:pPr marL="228600" indent="-228600"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단순 이미지 만으로는 게임의 장르를 구별하는 데에는 한계가 있었다.</a:t>
            </a:r>
          </a:p>
          <a:p>
            <a:pPr marL="228600" indent="-228600">
              <a:buFontTx/>
              <a:buNone/>
            </a:pPr>
            <a:r>
              <a:rPr lang="ko-KR" altLang="en-US" sz="2400" dirty="0">
                <a:latin typeface="배달의민족 주아" charset="0"/>
                <a:ea typeface="배달의민족 주아" charset="0"/>
              </a:rPr>
              <a:t>&gt; 이미지를 벗어나 텍스트, 수치형 자료를 통해 더욱 개선시킬 가능성이 있다.</a:t>
            </a:r>
          </a:p>
          <a:p>
            <a:pPr marL="228600" indent="-228600">
              <a:buFontTx/>
              <a:buNone/>
            </a:pPr>
            <a:endParaRPr lang="ko-KR" altLang="en-US" sz="28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2707005" y="2815590"/>
            <a:ext cx="6791960" cy="103314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>
              <a:buFontTx/>
              <a:buNone/>
            </a:pPr>
            <a:r>
              <a:rPr lang="ko-KR" altLang="en-US" sz="6000">
                <a:solidFill>
                  <a:schemeClr val="bg1"/>
                </a:solidFill>
                <a:latin typeface="던파 비트비트체 v2" charset="0"/>
                <a:ea typeface="던파 비트비트체 v2" charset="0"/>
              </a:rPr>
              <a:t>감사합니다!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>
                <a:latin typeface="던파 비트비트체 v2" charset="0"/>
                <a:ea typeface="던파 비트비트체 v2" charset="0"/>
              </a:rPr>
              <a:t>0-1 조원 소개</a:t>
            </a:r>
          </a:p>
        </p:txBody>
      </p:sp>
      <p:sp>
        <p:nvSpPr>
          <p:cNvPr id="3" name="도형 45"/>
          <p:cNvSpPr>
            <a:spLocks/>
          </p:cNvSpPr>
          <p:nvPr/>
        </p:nvSpPr>
        <p:spPr>
          <a:xfrm>
            <a:off x="1076960" y="2013585"/>
            <a:ext cx="2259965" cy="2166620"/>
          </a:xfrm>
          <a:prstGeom prst="ellipse">
            <a:avLst/>
          </a:prstGeom>
          <a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" name="도형 46"/>
          <p:cNvSpPr>
            <a:spLocks/>
          </p:cNvSpPr>
          <p:nvPr/>
        </p:nvSpPr>
        <p:spPr>
          <a:xfrm>
            <a:off x="4965065" y="1991360"/>
            <a:ext cx="2259965" cy="2166620"/>
          </a:xfrm>
          <a:prstGeom prst="ellipse">
            <a:avLst/>
          </a:prstGeom>
          <a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도형 47"/>
          <p:cNvSpPr>
            <a:spLocks/>
          </p:cNvSpPr>
          <p:nvPr/>
        </p:nvSpPr>
        <p:spPr>
          <a:xfrm>
            <a:off x="8886825" y="1991360"/>
            <a:ext cx="2259965" cy="2166620"/>
          </a:xfrm>
          <a:prstGeom prst="ellipse">
            <a:avLst/>
          </a:prstGeom>
          <a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도형 57"/>
          <p:cNvSpPr>
            <a:spLocks/>
          </p:cNvSpPr>
          <p:nvPr/>
        </p:nvSpPr>
        <p:spPr>
          <a:xfrm>
            <a:off x="889635" y="4425315"/>
            <a:ext cx="2634615" cy="2072640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30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김성학</a:t>
            </a:r>
            <a:endParaRPr lang="ko-KR" altLang="en-US" sz="30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endParaRPr lang="ko-KR" altLang="en-US" sz="20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r>
              <a:rPr lang="ko-KR" sz="20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국어국문창작학과</a:t>
            </a:r>
            <a:endParaRPr lang="ko-KR" altLang="en-US" sz="20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7" name="도형 60"/>
          <p:cNvSpPr>
            <a:spLocks/>
          </p:cNvSpPr>
          <p:nvPr/>
        </p:nvSpPr>
        <p:spPr>
          <a:xfrm>
            <a:off x="4777740" y="4426585"/>
            <a:ext cx="2634615" cy="2072640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30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구본현</a:t>
            </a:r>
            <a:endParaRPr lang="ko-KR" altLang="en-US" sz="30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endParaRPr lang="ko-KR" altLang="en-US" sz="20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r>
              <a:rPr lang="ko-KR" altLang="en-US" sz="20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글로벌</a:t>
            </a:r>
            <a:r>
              <a:rPr lang="en-US" altLang="ko-KR" sz="20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it</a:t>
            </a:r>
            <a:r>
              <a:rPr lang="ko-KR" altLang="en-US" sz="20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경영학과</a:t>
            </a:r>
          </a:p>
        </p:txBody>
      </p:sp>
      <p:sp>
        <p:nvSpPr>
          <p:cNvPr id="8" name="도형 61"/>
          <p:cNvSpPr>
            <a:spLocks/>
          </p:cNvSpPr>
          <p:nvPr/>
        </p:nvSpPr>
        <p:spPr>
          <a:xfrm>
            <a:off x="8723630" y="4391660"/>
            <a:ext cx="2634615" cy="2072640"/>
          </a:xfrm>
          <a:prstGeom prst="rect">
            <a:avLst/>
          </a:prstGeom>
          <a:noFill/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30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김동현</a:t>
            </a:r>
            <a:endParaRPr lang="ko-KR" altLang="en-US" sz="30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endParaRPr lang="ko-KR" altLang="en-US" sz="20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r>
              <a:rPr lang="ko-KR" sz="20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화학공학과</a:t>
            </a:r>
            <a:endParaRPr lang="ko-KR" altLang="en-US" sz="20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48590" y="0"/>
            <a:ext cx="10517505" cy="132778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>
                <a:latin typeface="던파 비트비트체 v2" charset="0"/>
                <a:ea typeface="던파 비트비트체 v2" charset="0"/>
              </a:rPr>
              <a:t>0-2 프로젝트 일정</a:t>
            </a:r>
          </a:p>
        </p:txBody>
      </p:sp>
      <p:graphicFrame>
        <p:nvGraphicFramePr>
          <p:cNvPr id="3" name="표 40"/>
          <p:cNvGraphicFramePr>
            <a:graphicFrameLocks noGrp="1"/>
          </p:cNvGraphicFramePr>
          <p:nvPr/>
        </p:nvGraphicFramePr>
        <p:xfrm>
          <a:off x="5080" y="1939925"/>
          <a:ext cx="12184380" cy="4893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5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536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41846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5/23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5/24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5/25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5/26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5/27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5/28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5/</a:t>
                      </a:r>
                      <a:r>
                        <a:rPr lang="ko-KR"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29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5/30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5/31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6/1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6/2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2000" b="0" i="0" kern="1200">
                          <a:solidFill>
                            <a:schemeClr val="tx1"/>
                          </a:solidFill>
                          <a:latin typeface="배달의민족 주아" charset="0"/>
                          <a:ea typeface="배달의민족 주아" charset="0"/>
                        </a:rPr>
                        <a:t>6/3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배달의민족 주아" charset="0"/>
                        <a:ea typeface="배달의민족 주아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0570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0570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5650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4855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3265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50570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F4E79">
                          <a:alpha val="100000"/>
                        </a:srgb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도형 37"/>
          <p:cNvSpPr>
            <a:spLocks/>
          </p:cNvSpPr>
          <p:nvPr/>
        </p:nvSpPr>
        <p:spPr>
          <a:xfrm>
            <a:off x="127000" y="2505710"/>
            <a:ext cx="4974590" cy="479425"/>
          </a:xfrm>
          <a:prstGeom prst="flowChartAlternateProcess">
            <a:avLst/>
          </a:prstGeom>
          <a:solidFill>
            <a:schemeClr val="bg1"/>
          </a:solidFill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주제 선정</a:t>
            </a:r>
            <a:r>
              <a:rPr lang="ko-KR"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및 데이터 수집 준비</a:t>
            </a:r>
            <a:endParaRPr lang="ko-KR" altLang="en-US" sz="2000" b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5" name="도형 38"/>
          <p:cNvSpPr>
            <a:spLocks/>
          </p:cNvSpPr>
          <p:nvPr/>
        </p:nvSpPr>
        <p:spPr>
          <a:xfrm>
            <a:off x="4155440" y="3242945"/>
            <a:ext cx="2921000" cy="479425"/>
          </a:xfrm>
          <a:prstGeom prst="flowChartAlternateProcess">
            <a:avLst/>
          </a:prstGeom>
          <a:solidFill>
            <a:schemeClr val="bg1"/>
          </a:solidFill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데이터 수집(</a:t>
            </a:r>
            <a:r>
              <a:rPr lang="ko-KR"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크롤링</a:t>
            </a:r>
            <a:r>
              <a:rPr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)</a:t>
            </a:r>
            <a:endParaRPr lang="ko-KR" altLang="en-US" sz="2000" b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6" name="도형 41"/>
          <p:cNvSpPr>
            <a:spLocks/>
          </p:cNvSpPr>
          <p:nvPr/>
        </p:nvSpPr>
        <p:spPr>
          <a:xfrm>
            <a:off x="7199630" y="4027805"/>
            <a:ext cx="1878330" cy="479425"/>
          </a:xfrm>
          <a:prstGeom prst="flowChartAlternateProcess">
            <a:avLst/>
          </a:prstGeom>
          <a:solidFill>
            <a:schemeClr val="bg1"/>
          </a:solidFill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모델 제작</a:t>
            </a:r>
            <a:endParaRPr lang="ko-KR" altLang="en-US" sz="2000" b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7" name="도형 42"/>
          <p:cNvSpPr>
            <a:spLocks/>
          </p:cNvSpPr>
          <p:nvPr/>
        </p:nvSpPr>
        <p:spPr>
          <a:xfrm>
            <a:off x="7188200" y="4754880"/>
            <a:ext cx="3910330" cy="479425"/>
          </a:xfrm>
          <a:prstGeom prst="flowChartAlternateProcess">
            <a:avLst/>
          </a:prstGeom>
          <a:solidFill>
            <a:schemeClr val="bg1"/>
          </a:solidFill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모델 검증</a:t>
            </a:r>
            <a:r>
              <a:rPr lang="ko-KR"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및 보완</a:t>
            </a:r>
            <a:endParaRPr lang="ko-KR" altLang="en-US" sz="2000" b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8" name="도형 43"/>
          <p:cNvSpPr>
            <a:spLocks/>
          </p:cNvSpPr>
          <p:nvPr/>
        </p:nvSpPr>
        <p:spPr>
          <a:xfrm>
            <a:off x="9214485" y="5492750"/>
            <a:ext cx="1878330" cy="479425"/>
          </a:xfrm>
          <a:prstGeom prst="flowChartAlternateProcess">
            <a:avLst/>
          </a:prstGeom>
          <a:solidFill>
            <a:schemeClr val="bg1"/>
          </a:solidFill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lang="ko-KR"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발표 준비</a:t>
            </a:r>
            <a:endParaRPr lang="ko-KR" altLang="en-US" sz="2000" b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9" name="도형 44"/>
          <p:cNvSpPr>
            <a:spLocks/>
          </p:cNvSpPr>
          <p:nvPr/>
        </p:nvSpPr>
        <p:spPr>
          <a:xfrm>
            <a:off x="11261725" y="6242050"/>
            <a:ext cx="838200" cy="479425"/>
          </a:xfrm>
          <a:prstGeom prst="flowChartAlternateProcess">
            <a:avLst/>
          </a:prstGeom>
          <a:solidFill>
            <a:schemeClr val="bg1"/>
          </a:solidFill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sz="2000" b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발표</a:t>
            </a:r>
            <a:endParaRPr lang="ko-KR" altLang="en-US" sz="2000" b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01600" y="123825"/>
            <a:ext cx="3601720" cy="132778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rtl="0">
              <a:buFontTx/>
              <a:buNone/>
            </a:pPr>
            <a:r>
              <a:rPr lang="ko-KR" altLang="en-US" sz="32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1: 주제 선정 과정</a:t>
            </a:r>
          </a:p>
        </p:txBody>
      </p:sp>
      <p:sp>
        <p:nvSpPr>
          <p:cNvPr id="3" name="내용 개체 틀 1"/>
          <p:cNvSpPr txBox="1">
            <a:spLocks noGrp="1"/>
          </p:cNvSpPr>
          <p:nvPr>
            <p:ph idx="2"/>
          </p:nvPr>
        </p:nvSpPr>
        <p:spPr>
          <a:xfrm>
            <a:off x="175260" y="1757680"/>
            <a:ext cx="3571875" cy="499237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-문제 제기</a:t>
            </a: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24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-프로젝트의 목표 설정</a:t>
            </a:r>
          </a:p>
        </p:txBody>
      </p:sp>
      <p:pic>
        <p:nvPicPr>
          <p:cNvPr id="4" name="그림 4" descr="C:/Users/nelig/AppData/Roaming/PolarisOffice/ETemp/35232_15798928/fImage3869481268467.pn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2855" y="0"/>
            <a:ext cx="8398510" cy="685736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24485" y="317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4400">
                <a:latin typeface="던파 비트비트체 v2" charset="0"/>
                <a:ea typeface="던파 비트비트체 v2" charset="0"/>
              </a:rPr>
              <a:t>1-1 문제 제기</a:t>
            </a: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 </a:t>
            </a:r>
          </a:p>
        </p:txBody>
      </p:sp>
      <p:pic>
        <p:nvPicPr>
          <p:cNvPr id="3" name="그림 57" descr="C:/Users/nelig/AppData/Roaming/PolarisOffice/ETemp/35232_15798928/fImage195677242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1543685"/>
            <a:ext cx="6196965" cy="5116195"/>
          </a:xfrm>
          <a:prstGeom prst="rect">
            <a:avLst/>
          </a:prstGeom>
          <a:noFill/>
        </p:spPr>
      </p:pic>
      <p:sp>
        <p:nvSpPr>
          <p:cNvPr id="4" name="텍스트 상자 58"/>
          <p:cNvSpPr txBox="1">
            <a:spLocks/>
          </p:cNvSpPr>
          <p:nvPr/>
        </p:nvSpPr>
        <p:spPr>
          <a:xfrm>
            <a:off x="6443345" y="2654300"/>
            <a:ext cx="5251450" cy="34137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-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팬데믹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이후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주춤하던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글로벌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모바일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게임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시장이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증가하는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흐름을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보이고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있다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l" defTabSz="914400" rtl="0" eaLnBrk="1" latinLnBrk="1" hangingPunct="1">
              <a:buFontTx/>
              <a:buNone/>
            </a:pPr>
            <a:endParaRPr lang="ko-KR" altLang="en-US" sz="24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l" defTabSz="914400" rtl="0" eaLnBrk="1" latinLnBrk="1" hangingPunct="1">
              <a:buFontTx/>
              <a:buNone/>
            </a:pP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-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시기의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흐름에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따라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인기있는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게임들의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트렌드가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변화하고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있다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l" defTabSz="914400" rtl="0" eaLnBrk="1" latinLnBrk="1" hangingPunct="1">
              <a:buFontTx/>
              <a:buNone/>
            </a:pPr>
            <a:endParaRPr lang="ko-KR" altLang="en-US" sz="24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  <a:p>
            <a:pPr marL="0" indent="0" algn="l" defTabSz="914400" rtl="0" eaLnBrk="1" latinLnBrk="1" hangingPunct="1">
              <a:buFontTx/>
              <a:buNone/>
            </a:pP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&gt;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사용자의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성향의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변화가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계속해서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변하는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요즘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선호</a:t>
            </a:r>
            <a:r>
              <a:rPr sz="2400" dirty="0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게임</a:t>
            </a:r>
            <a:r>
              <a:rPr sz="2400" dirty="0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장르의</a:t>
            </a:r>
            <a:r>
              <a:rPr sz="2400" dirty="0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변화에</a:t>
            </a:r>
            <a:r>
              <a:rPr sz="2400" dirty="0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빠르게</a:t>
            </a:r>
            <a:r>
              <a:rPr sz="2400" dirty="0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맞춰주는</a:t>
            </a:r>
            <a:r>
              <a:rPr sz="2400" dirty="0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accent5"/>
                </a:solidFill>
                <a:latin typeface="배달의민족 주아" charset="0"/>
                <a:ea typeface="배달의민족 주아" charset="0"/>
              </a:rPr>
              <a:t>시스템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이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 </a:t>
            </a:r>
            <a:r>
              <a:rPr sz="2400" dirty="0" err="1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필요하다</a:t>
            </a:r>
            <a:r>
              <a:rPr sz="2400" dirty="0">
                <a:solidFill>
                  <a:schemeClr val="tx1"/>
                </a:solidFill>
                <a:latin typeface="배달의민족 주아" charset="0"/>
                <a:ea typeface="배달의민족 주아" charset="0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배달의민족 주아" charset="0"/>
              <a:ea typeface="배달의민족 주아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00990" y="317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4400">
                <a:latin typeface="던파 비트비트체 v2" charset="0"/>
                <a:ea typeface="던파 비트비트체 v2" charset="0"/>
              </a:rPr>
              <a:t>1-2 프로젝트의 목표</a:t>
            </a: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 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838200" y="5924550"/>
            <a:ext cx="10892155" cy="63436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목표: 이미지, 텍스트, 수치를 통해 16개의 게임 카테고리 분류</a:t>
            </a:r>
          </a:p>
        </p:txBody>
      </p:sp>
      <p:sp>
        <p:nvSpPr>
          <p:cNvPr id="4" name="도형 59"/>
          <p:cNvSpPr>
            <a:spLocks/>
          </p:cNvSpPr>
          <p:nvPr/>
        </p:nvSpPr>
        <p:spPr>
          <a:xfrm>
            <a:off x="842010" y="1648460"/>
            <a:ext cx="2854325" cy="4023360"/>
          </a:xfrm>
          <a:prstGeom prst="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36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카테고리</a:t>
            </a:r>
            <a:endParaRPr lang="ko-KR" altLang="en-US" sz="36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r>
              <a:rPr lang="ko-KR" sz="36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불분명</a:t>
            </a:r>
            <a:endParaRPr lang="ko-KR" altLang="en-US" sz="36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r>
              <a:rPr lang="ko-KR" sz="36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게임</a:t>
            </a:r>
            <a:endParaRPr lang="ko-KR" altLang="en-US" sz="36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5" name="도형 64"/>
          <p:cNvSpPr>
            <a:spLocks/>
          </p:cNvSpPr>
          <p:nvPr/>
        </p:nvSpPr>
        <p:spPr>
          <a:xfrm>
            <a:off x="4772660" y="1673860"/>
            <a:ext cx="2854325" cy="4023360"/>
          </a:xfrm>
          <a:prstGeom prst="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36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모델 학습</a:t>
            </a:r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6" name="도형 65"/>
          <p:cNvSpPr>
            <a:spLocks/>
          </p:cNvSpPr>
          <p:nvPr/>
        </p:nvSpPr>
        <p:spPr>
          <a:xfrm>
            <a:off x="8807450" y="1673860"/>
            <a:ext cx="2854325" cy="4023360"/>
          </a:xfrm>
          <a:prstGeom prst="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36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게임</a:t>
            </a:r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r>
              <a:rPr lang="ko-KR" sz="36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카테고리</a:t>
            </a:r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r>
              <a:rPr lang="ko-KR" sz="36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예측</a:t>
            </a:r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r>
              <a:rPr lang="ko-KR" sz="20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(16개중 1)</a:t>
            </a:r>
            <a:endParaRPr lang="ko-KR" altLang="en-US" sz="20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7" name="도형 66"/>
          <p:cNvSpPr>
            <a:spLocks/>
          </p:cNvSpPr>
          <p:nvPr/>
        </p:nvSpPr>
        <p:spPr>
          <a:xfrm>
            <a:off x="4891405" y="3543300"/>
            <a:ext cx="2628900" cy="588645"/>
          </a:xfrm>
          <a:prstGeom prst="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r>
              <a:rPr lang="ko-KR" sz="24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텍스트</a:t>
            </a:r>
            <a:endParaRPr lang="ko-KR" altLang="en-US" sz="24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0" indent="0" algn="ctr" hangingPunct="1"/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  <p:sp>
        <p:nvSpPr>
          <p:cNvPr id="8" name="도형 67"/>
          <p:cNvSpPr>
            <a:spLocks/>
          </p:cNvSpPr>
          <p:nvPr/>
        </p:nvSpPr>
        <p:spPr>
          <a:xfrm>
            <a:off x="4893310" y="4234815"/>
            <a:ext cx="2628900" cy="588645"/>
          </a:xfrm>
          <a:prstGeom prst="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altLang="en-US" sz="24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수치</a:t>
            </a:r>
          </a:p>
        </p:txBody>
      </p:sp>
      <p:sp>
        <p:nvSpPr>
          <p:cNvPr id="9" name="도형 68"/>
          <p:cNvSpPr>
            <a:spLocks/>
          </p:cNvSpPr>
          <p:nvPr/>
        </p:nvSpPr>
        <p:spPr>
          <a:xfrm>
            <a:off x="4883150" y="4961255"/>
            <a:ext cx="2628900" cy="588645"/>
          </a:xfrm>
          <a:prstGeom prst="rect">
            <a:avLst/>
          </a:prstGeom>
          <a:noFill/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dirty="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이미지</a:t>
            </a:r>
            <a:endParaRPr lang="ko-KR" altLang="en-US" sz="3600" dirty="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</p:txBody>
      </p:sp>
      <p:cxnSp>
        <p:nvCxnSpPr>
          <p:cNvPr id="10" name="도형 69"/>
          <p:cNvCxnSpPr/>
          <p:nvPr/>
        </p:nvCxnSpPr>
        <p:spPr>
          <a:xfrm>
            <a:off x="3929380" y="3683635"/>
            <a:ext cx="643890" cy="635"/>
          </a:xfrm>
          <a:prstGeom prst="straightConnector1">
            <a:avLst/>
          </a:prstGeom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도형 72"/>
          <p:cNvCxnSpPr/>
          <p:nvPr/>
        </p:nvCxnSpPr>
        <p:spPr>
          <a:xfrm>
            <a:off x="7918450" y="3685540"/>
            <a:ext cx="643890" cy="635"/>
          </a:xfrm>
          <a:prstGeom prst="straightConnector1">
            <a:avLst/>
          </a:prstGeom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58420" y="123825"/>
            <a:ext cx="3644900" cy="132778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rtl="0">
              <a:buFontTx/>
              <a:buNone/>
            </a:pPr>
            <a:r>
              <a:rPr lang="ko-KR" altLang="en-US" sz="32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2: 데이터 준비</a:t>
            </a:r>
          </a:p>
        </p:txBody>
      </p:sp>
      <p:sp>
        <p:nvSpPr>
          <p:cNvPr id="3" name="내용 개체 틀 1"/>
          <p:cNvSpPr txBox="1">
            <a:spLocks noGrp="1"/>
          </p:cNvSpPr>
          <p:nvPr>
            <p:ph idx="2"/>
          </p:nvPr>
        </p:nvSpPr>
        <p:spPr>
          <a:xfrm>
            <a:off x="175260" y="1757680"/>
            <a:ext cx="3571875" cy="499237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3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-데이터 수집 사이트 선택</a:t>
            </a: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24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-이미지 크롤링</a:t>
            </a: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24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-비이미지 크롤링</a:t>
            </a: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2400">
              <a:solidFill>
                <a:schemeClr val="tx1"/>
              </a:solidFill>
              <a:latin typeface="던파 비트비트체 v2" charset="0"/>
              <a:ea typeface="던파 비트비트체 v2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tx1"/>
                </a:solidFill>
                <a:latin typeface="던파 비트비트체 v2" charset="0"/>
                <a:ea typeface="던파 비트비트체 v2" charset="0"/>
              </a:rPr>
              <a:t>-크롤링 결과</a:t>
            </a:r>
          </a:p>
        </p:txBody>
      </p:sp>
      <p:pic>
        <p:nvPicPr>
          <p:cNvPr id="4" name="그림 13" descr="C:/Users/nelig/AppData/Roaming/PolarisOffice/ETemp/35232_15798928/fImage25831520965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705" y="635"/>
            <a:ext cx="8446135" cy="685228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79070" y="0"/>
            <a:ext cx="11868150" cy="1327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>
              <a:buFontTx/>
              <a:buNone/>
            </a:pPr>
            <a:r>
              <a:rPr lang="ko-KR" altLang="en-US" sz="4400">
                <a:latin typeface="던파 비트비트체 v2" charset="0"/>
                <a:ea typeface="던파 비트비트체 v2" charset="0"/>
              </a:rPr>
              <a:t>2-1 데이터 수집 사이트 선정</a:t>
            </a: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 </a:t>
            </a:r>
            <a:r>
              <a:rPr lang="ko-KR" altLang="en-US" sz="2400">
                <a:latin typeface="던파 비트비트체 v2" charset="0"/>
                <a:ea typeface="던파 비트비트체 v2" charset="0"/>
              </a:rPr>
              <a:t>sensor tower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</p:txBody>
      </p:sp>
      <p:pic>
        <p:nvPicPr>
          <p:cNvPr id="4" name="그림 19" descr="C:/Users/nelig/AppData/Roaming/PolarisOffice/ETemp/35232_15798928/fImage167187216916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411"/>
          <a:stretch>
            <a:fillRect/>
          </a:stretch>
        </p:blipFill>
        <p:spPr>
          <a:xfrm>
            <a:off x="34925" y="1704340"/>
            <a:ext cx="5673725" cy="3701415"/>
          </a:xfrm>
          <a:prstGeom prst="rect">
            <a:avLst/>
          </a:prstGeom>
          <a:noFill/>
        </p:spPr>
      </p:pic>
      <p:pic>
        <p:nvPicPr>
          <p:cNvPr id="5" name="그림 20" descr="C:/Users/nelig/AppData/Roaming/PolarisOffice/ETemp/35232_15798928/fImage115613217572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500" y="1762760"/>
            <a:ext cx="6383020" cy="3645535"/>
          </a:xfrm>
          <a:prstGeom prst="rect">
            <a:avLst/>
          </a:prstGeom>
          <a:noFill/>
        </p:spPr>
      </p:pic>
      <p:sp>
        <p:nvSpPr>
          <p:cNvPr id="6" name="내용 개체 틀 21"/>
          <p:cNvSpPr txBox="1">
            <a:spLocks noGrp="1"/>
          </p:cNvSpPr>
          <p:nvPr/>
        </p:nvSpPr>
        <p:spPr>
          <a:xfrm>
            <a:off x="173990" y="5616575"/>
            <a:ext cx="10892155" cy="12369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장점: 각 카테고리별로 많은 자료 수집 가능</a:t>
            </a:r>
            <a:r>
              <a:rPr lang="en-US" altLang="ko-KR" sz="2800" dirty="0">
                <a:latin typeface="배달의민족 주아" charset="0"/>
                <a:ea typeface="배달의민족 주아" charset="0"/>
              </a:rPr>
              <a:t>.</a:t>
            </a:r>
            <a:endParaRPr lang="ko-KR" altLang="en-US" sz="2800" dirty="0">
              <a:latin typeface="배달의민족 주아" charset="0"/>
              <a:ea typeface="배달의민족 주아" charset="0"/>
            </a:endParaRPr>
          </a:p>
          <a:p>
            <a: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단점: 로그인 필요</a:t>
            </a:r>
            <a:r>
              <a:rPr lang="en-US" altLang="ko-KR" sz="2800" dirty="0">
                <a:latin typeface="배달의민족 주아" charset="0"/>
                <a:ea typeface="배달의민족 주아" charset="0"/>
              </a:rPr>
              <a:t>.</a:t>
            </a:r>
            <a:endParaRPr lang="ko-KR" altLang="en-US" sz="2800" dirty="0">
              <a:latin typeface="배달의민족 주아" charset="0"/>
              <a:ea typeface="배달의민족 주아" charset="0"/>
            </a:endParaRPr>
          </a:p>
        </p:txBody>
      </p:sp>
      <p:sp>
        <p:nvSpPr>
          <p:cNvPr id="7" name="도형 22"/>
          <p:cNvSpPr>
            <a:spLocks/>
          </p:cNvSpPr>
          <p:nvPr/>
        </p:nvSpPr>
        <p:spPr>
          <a:xfrm>
            <a:off x="5813425" y="4972685"/>
            <a:ext cx="4109085" cy="467995"/>
          </a:xfrm>
          <a:prstGeom prst="rect">
            <a:avLst/>
          </a:prstGeom>
          <a:noFill/>
          <a:ln w="38100" cap="flat" cmpd="sng">
            <a:solidFill>
              <a:schemeClr val="accent2">
                <a:lumMod val="75000"/>
                <a:lumOff val="0"/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도형 33"/>
          <p:cNvSpPr>
            <a:spLocks/>
          </p:cNvSpPr>
          <p:nvPr/>
        </p:nvSpPr>
        <p:spPr>
          <a:xfrm>
            <a:off x="3396615" y="1764665"/>
            <a:ext cx="817880" cy="467995"/>
          </a:xfrm>
          <a:prstGeom prst="rect">
            <a:avLst/>
          </a:prstGeom>
          <a:noFill/>
          <a:ln w="38100" cap="flat" cmpd="sng">
            <a:solidFill>
              <a:schemeClr val="accent5">
                <a:lumMod val="75000"/>
                <a:lumOff val="0"/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Pages>28</Pages>
  <Words>761</Words>
  <Characters>0</Characters>
  <Application>Microsoft Office PowerPoint</Application>
  <DocSecurity>0</DocSecurity>
  <PresentationFormat>와이드스크린</PresentationFormat>
  <Lines>0</Lines>
  <Paragraphs>197</Paragraphs>
  <Slides>28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28</vt:i4>
      </vt:variant>
    </vt:vector>
  </HeadingPairs>
  <TitlesOfParts>
    <vt:vector size="37" baseType="lpstr">
      <vt:lpstr>맑은 고딕</vt:lpstr>
      <vt:lpstr>Arial</vt:lpstr>
      <vt:lpstr>던파 비트비트체 v2</vt:lpstr>
      <vt:lpstr>배달의민족 주아</vt:lpstr>
      <vt:lpstr>Office 테마</vt:lpstr>
      <vt:lpstr>Office theme</vt:lpstr>
      <vt:lpstr>Office theme</vt:lpstr>
      <vt:lpstr>Office theme</vt:lpstr>
      <vt:lpstr>Office theme</vt:lpstr>
      <vt:lpstr>게임 분류모델 제작</vt:lpstr>
      <vt:lpstr>목차</vt:lpstr>
      <vt:lpstr>0-1 조원 소개</vt:lpstr>
      <vt:lpstr>0-2 프로젝트 일정</vt:lpstr>
      <vt:lpstr>1: 주제 선정 과정</vt:lpstr>
      <vt:lpstr>1-1 문제 제기 </vt:lpstr>
      <vt:lpstr>1-2 프로젝트의 목표 </vt:lpstr>
      <vt:lpstr>2: 데이터 준비</vt:lpstr>
      <vt:lpstr>2-1 데이터 수집 사이트 선정 sensor tower</vt:lpstr>
      <vt:lpstr>2-1 데이터 수집 사이트 선정 모바일인덱스 GAME </vt:lpstr>
      <vt:lpstr>PowerPoint 프레젠테이션</vt:lpstr>
      <vt:lpstr>2-2 크롤링한 자료(이미지)</vt:lpstr>
      <vt:lpstr>2-3 크롤링한 자료(텍스트, 수치)</vt:lpstr>
      <vt:lpstr>3: 데이터 전처리</vt:lpstr>
      <vt:lpstr>3-1 Image generator를 활용한 이미지 증강</vt:lpstr>
      <vt:lpstr>3-2 카테고리 재분류</vt:lpstr>
      <vt:lpstr>4: 모델 제작 및 검증</vt:lpstr>
      <vt:lpstr>4-1. CNN </vt:lpstr>
      <vt:lpstr>PowerPoint 프레젠테이션</vt:lpstr>
      <vt:lpstr>4-2. Resnet</vt:lpstr>
      <vt:lpstr>4-3. VGG16</vt:lpstr>
      <vt:lpstr>5: 결과 및 개선할 점</vt:lpstr>
      <vt:lpstr>5. 결과 및 총평</vt:lpstr>
      <vt:lpstr>5. 결과 및 총평</vt:lpstr>
      <vt:lpstr>5. 결과 및 총평</vt:lpstr>
      <vt:lpstr>5. 결과 및 총평</vt:lpstr>
      <vt:lpstr>5. 개선할 점</vt:lpstr>
      <vt:lpstr>감사합니다!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김성학</dc:creator>
  <cp:lastModifiedBy>구본현</cp:lastModifiedBy>
  <cp:revision>4</cp:revision>
  <dcterms:modified xsi:type="dcterms:W3CDTF">2024-06-03T07:01:02Z</dcterms:modified>
  <cp:version>10.105.228.52576</cp:version>
</cp:coreProperties>
</file>

<file path=docProps/thumbnail.jpeg>
</file>